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3"/>
  </p:sldMasterIdLst>
  <p:notesMasterIdLst>
    <p:notesMasterId r:id="rId16"/>
  </p:notesMasterIdLst>
  <p:handoutMasterIdLst>
    <p:handoutMasterId r:id="rId17"/>
  </p:handoutMasterIdLst>
  <p:sldIdLst>
    <p:sldId id="322" r:id="rId4"/>
    <p:sldId id="321" r:id="rId5"/>
    <p:sldId id="323" r:id="rId6"/>
    <p:sldId id="303" r:id="rId7"/>
    <p:sldId id="326" r:id="rId8"/>
    <p:sldId id="293" r:id="rId9"/>
    <p:sldId id="305" r:id="rId10"/>
    <p:sldId id="324" r:id="rId11"/>
    <p:sldId id="327" r:id="rId12"/>
    <p:sldId id="328" r:id="rId13"/>
    <p:sldId id="329" r:id="rId14"/>
    <p:sldId id="330" r:id="rId15"/>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F2F2F2"/>
    <a:srgbClr val="FF4747"/>
    <a:srgbClr val="FF3B3B"/>
    <a:srgbClr val="FF1D1D"/>
    <a:srgbClr val="285AA1"/>
    <a:srgbClr val="7590BD"/>
    <a:srgbClr val="25C6E3"/>
    <a:srgbClr val="00090C"/>
    <a:srgbClr val="6F7C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21" autoAdjust="0"/>
    <p:restoredTop sz="94631" autoAdjust="0"/>
  </p:normalViewPr>
  <p:slideViewPr>
    <p:cSldViewPr snapToGrid="0">
      <p:cViewPr varScale="1">
        <p:scale>
          <a:sx n="79" d="100"/>
          <a:sy n="79" d="100"/>
        </p:scale>
        <p:origin x="96" y="33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9" d="100"/>
          <a:sy n="89" d="100"/>
        </p:scale>
        <p:origin x="301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commentAuthors" Target="commentAuthors.xml"/><Relationship Id="rId3" Type="http://schemas.openxmlformats.org/officeDocument/2006/relationships/slideMaster" Target="slideMasters/slideMaster1.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46D571C-0F37-4D89-BD6D-C66E268328C2}" type="datetime1">
              <a:rPr lang="es-ES" smtClean="0"/>
              <a:t>31/01/2019</a:t>
            </a:fld>
            <a:endParaRPr lang="es-ES"/>
          </a:p>
        </p:txBody>
      </p:sp>
      <p:sp>
        <p:nvSpPr>
          <p:cNvPr id="4" name="Marcador de pie de página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s-ES" smtClean="0"/>
              <a:t>‹Nº›</a:t>
            </a:fld>
            <a:endParaRPr lang="es-E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37B0917-6D49-4525-A5F0-095AC65124A3}" type="datetime1">
              <a:rPr lang="es-ES" noProof="0" smtClean="0"/>
              <a:t>31/01/2019</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es-ES" noProof="0" smtClean="0"/>
              <a:t>‹Nº›</a:t>
            </a:fld>
            <a:endParaRPr lang="es-E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a:t>
            </a:fld>
            <a:endParaRPr lang="es-ES" noProof="0"/>
          </a:p>
        </p:txBody>
      </p:sp>
    </p:spTree>
    <p:extLst>
      <p:ext uri="{BB962C8B-B14F-4D97-AF65-F5344CB8AC3E}">
        <p14:creationId xmlns:p14="http://schemas.microsoft.com/office/powerpoint/2010/main" val="2681345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12</a:t>
            </a:fld>
            <a:endParaRPr lang="es-ES" noProof="0"/>
          </a:p>
        </p:txBody>
      </p:sp>
    </p:spTree>
    <p:extLst>
      <p:ext uri="{BB962C8B-B14F-4D97-AF65-F5344CB8AC3E}">
        <p14:creationId xmlns:p14="http://schemas.microsoft.com/office/powerpoint/2010/main" val="1127775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2</a:t>
            </a:fld>
            <a:endParaRPr lang="es-ES" noProof="0"/>
          </a:p>
        </p:txBody>
      </p:sp>
    </p:spTree>
    <p:extLst>
      <p:ext uri="{BB962C8B-B14F-4D97-AF65-F5344CB8AC3E}">
        <p14:creationId xmlns:p14="http://schemas.microsoft.com/office/powerpoint/2010/main" val="1532794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3</a:t>
            </a:fld>
            <a:endParaRPr lang="es-ES" noProof="0"/>
          </a:p>
        </p:txBody>
      </p:sp>
    </p:spTree>
    <p:extLst>
      <p:ext uri="{BB962C8B-B14F-4D97-AF65-F5344CB8AC3E}">
        <p14:creationId xmlns:p14="http://schemas.microsoft.com/office/powerpoint/2010/main" val="2410683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4</a:t>
            </a:fld>
            <a:endParaRPr lang="es-ES" noProof="0"/>
          </a:p>
        </p:txBody>
      </p:sp>
    </p:spTree>
    <p:extLst>
      <p:ext uri="{BB962C8B-B14F-4D97-AF65-F5344CB8AC3E}">
        <p14:creationId xmlns:p14="http://schemas.microsoft.com/office/powerpoint/2010/main" val="4209262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5</a:t>
            </a:fld>
            <a:endParaRPr lang="es-ES" noProof="0"/>
          </a:p>
        </p:txBody>
      </p:sp>
    </p:spTree>
    <p:extLst>
      <p:ext uri="{BB962C8B-B14F-4D97-AF65-F5344CB8AC3E}">
        <p14:creationId xmlns:p14="http://schemas.microsoft.com/office/powerpoint/2010/main" val="226861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6</a:t>
            </a:fld>
            <a:endParaRPr lang="es-ES" noProof="0"/>
          </a:p>
        </p:txBody>
      </p:sp>
    </p:spTree>
    <p:extLst>
      <p:ext uri="{BB962C8B-B14F-4D97-AF65-F5344CB8AC3E}">
        <p14:creationId xmlns:p14="http://schemas.microsoft.com/office/powerpoint/2010/main" val="522664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7</a:t>
            </a:fld>
            <a:endParaRPr lang="es-ES" noProof="0"/>
          </a:p>
        </p:txBody>
      </p:sp>
    </p:spTree>
    <p:extLst>
      <p:ext uri="{BB962C8B-B14F-4D97-AF65-F5344CB8AC3E}">
        <p14:creationId xmlns:p14="http://schemas.microsoft.com/office/powerpoint/2010/main" val="472372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8</a:t>
            </a:fld>
            <a:endParaRPr lang="es-ES" noProof="0"/>
          </a:p>
        </p:txBody>
      </p:sp>
    </p:spTree>
    <p:extLst>
      <p:ext uri="{BB962C8B-B14F-4D97-AF65-F5344CB8AC3E}">
        <p14:creationId xmlns:p14="http://schemas.microsoft.com/office/powerpoint/2010/main" val="3907844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9</a:t>
            </a:fld>
            <a:endParaRPr lang="es-ES" noProof="0"/>
          </a:p>
        </p:txBody>
      </p:sp>
    </p:spTree>
    <p:extLst>
      <p:ext uri="{BB962C8B-B14F-4D97-AF65-F5344CB8AC3E}">
        <p14:creationId xmlns:p14="http://schemas.microsoft.com/office/powerpoint/2010/main" val="3802674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5" name="Subtítulo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6" name="Marcador de número de diapositiva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7" name="Marcador de pie de página 6">
            <a:extLst>
              <a:ext uri="{FF2B5EF4-FFF2-40B4-BE49-F238E27FC236}">
                <a16:creationId xmlns:a16="http://schemas.microsoft.com/office/drawing/2014/main" id="{2ED798F6-1F12-46CE-9AFD-CC66555A191D}"/>
              </a:ext>
            </a:extLst>
          </p:cNvPr>
          <p:cNvSpPr>
            <a:spLocks noGrp="1"/>
          </p:cNvSpPr>
          <p:nvPr>
            <p:ph type="ftr" sz="quarter" idx="34"/>
          </p:nvPr>
        </p:nvSpPr>
        <p:spPr/>
        <p:txBody>
          <a:bodyPr rtlCol="0"/>
          <a:lstStyle/>
          <a:p>
            <a:pPr rtl="0"/>
            <a:r>
              <a:rPr lang="es-ES" noProof="0"/>
              <a:t>Agregue un pie de página</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apositiva de agradecimiento">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Rectángulo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Marcador de posición de imagen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una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5000" b="1" spc="-300">
                <a:solidFill>
                  <a:schemeClr val="bg1">
                    <a:lumMod val="95000"/>
                  </a:schemeClr>
                </a:solidFill>
              </a:defRPr>
            </a:lvl1pPr>
          </a:lstStyle>
          <a:p>
            <a:pPr rtl="0"/>
            <a:r>
              <a:rPr lang="es-ES" noProof="0"/>
              <a:t>Gracias</a:t>
            </a:r>
          </a:p>
        </p:txBody>
      </p:sp>
      <p:sp>
        <p:nvSpPr>
          <p:cNvPr id="7" name="Marcador de texto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Nombre completo</a:t>
            </a:r>
          </a:p>
        </p:txBody>
      </p:sp>
      <p:sp>
        <p:nvSpPr>
          <p:cNvPr id="8" name="Marcador de texto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Número de teléfono</a:t>
            </a:r>
          </a:p>
        </p:txBody>
      </p:sp>
      <p:sp>
        <p:nvSpPr>
          <p:cNvPr id="9" name="Marcador de texto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Identificador de red social o correo electrónico</a:t>
            </a:r>
          </a:p>
        </p:txBody>
      </p:sp>
      <p:sp>
        <p:nvSpPr>
          <p:cNvPr id="10" name="Marcador de texto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Sitio web de la empresa</a:t>
            </a:r>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7" name="Subtítulo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7" name="Subtítulo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2000"/>
            <a:ext cx="5472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texto 4">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99887" y="1511250"/>
            <a:ext cx="5472113" cy="468000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a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9" name="Subtítulo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360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4301550" y="1511476"/>
            <a:ext cx="3600450" cy="4679249"/>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texto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8171550" y="1511475"/>
            <a:ext cx="360045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2654388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umna 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16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412" y="1512000"/>
            <a:ext cx="2160588"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3" name="Marcador de texto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1412" y="1512000"/>
            <a:ext cx="2160588"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5" name="Marcador de texto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6412" y="1507535"/>
            <a:ext cx="2160588"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7" name="Marcador de texto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11412" y="1507535"/>
            <a:ext cx="2160588" cy="468371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pie de página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97483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es-ES" noProof="0"/>
              <a:t>Agregue un pie de página</a:t>
            </a:r>
          </a:p>
        </p:txBody>
      </p:sp>
      <p:sp>
        <p:nvSpPr>
          <p:cNvPr id="3" name="Marcador de número de diapositiva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apositiva del título">
    <p:spTree>
      <p:nvGrpSpPr>
        <p:cNvPr id="1" name=""/>
        <p:cNvGrpSpPr/>
        <p:nvPr/>
      </p:nvGrpSpPr>
      <p:grpSpPr>
        <a:xfrm>
          <a:off x="0" y="0"/>
          <a:ext cx="0" cy="0"/>
          <a:chOff x="0" y="0"/>
          <a:chExt cx="0" cy="0"/>
        </a:xfrm>
      </p:grpSpPr>
      <p:sp>
        <p:nvSpPr>
          <p:cNvPr id="21" name="Marcador de posición de imagen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 dirty="0"/>
              <a:t>Inserte o arrastre y coloque una foto</a:t>
            </a:r>
            <a:endParaRPr lang="en-ZA" dirty="0"/>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300"/>
              </a:lnSpc>
              <a:defRPr sz="4400" b="1" spc="-300">
                <a:solidFill>
                  <a:schemeClr val="bg1">
                    <a:lumMod val="95000"/>
                  </a:schemeClr>
                </a:solidFill>
              </a:defRPr>
            </a:lvl1pPr>
          </a:lstStyle>
          <a:p>
            <a:pPr rtl="0"/>
            <a:r>
              <a:rPr lang="es" dirty="0"/>
              <a:t>Haga clic para editar el título de la presentación</a:t>
            </a:r>
            <a:endParaRPr lang="en-ZA" dirty="0"/>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a:t>Haga clic para editar el estilo de subtítulo del patrón</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ivisoria 1">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una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4400" b="1" spc="-300">
                <a:solidFill>
                  <a:schemeClr val="bg1">
                    <a:lumMod val="95000"/>
                  </a:schemeClr>
                </a:solidFill>
              </a:defRPr>
            </a:lvl1pPr>
          </a:lstStyle>
          <a:p>
            <a:pPr rtl="0"/>
            <a:r>
              <a:rPr lang="es-ES" noProof="0"/>
              <a:t>Haz clic para editar el título de la diapositiva divisoria</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607300" y="43868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pie de página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divisoria 2">
    <p:spTree>
      <p:nvGrpSpPr>
        <p:cNvPr id="1" name=""/>
        <p:cNvGrpSpPr/>
        <p:nvPr/>
      </p:nvGrpSpPr>
      <p:grpSpPr>
        <a:xfrm>
          <a:off x="0" y="0"/>
          <a:ext cx="0" cy="0"/>
          <a:chOff x="0" y="0"/>
          <a:chExt cx="0" cy="0"/>
        </a:xfrm>
      </p:grpSpPr>
      <p:sp>
        <p:nvSpPr>
          <p:cNvPr id="12" name="Marcador de posición de imagen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rtlCol="0">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una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4400" b="1" spc="-300">
                <a:solidFill>
                  <a:schemeClr val="bg1">
                    <a:lumMod val="95000"/>
                  </a:schemeClr>
                </a:solidFill>
              </a:defRPr>
            </a:lvl1pPr>
          </a:lstStyle>
          <a:p>
            <a:pPr rtl="0"/>
            <a:r>
              <a:rPr lang="es-ES" noProof="0"/>
              <a:t>Haz clic para editar el título de la diapositiva divisoria</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4048124" y="3795246"/>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pie de página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de contenido 1">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sz="2800">
                <a:solidFill>
                  <a:schemeClr val="tx1">
                    <a:lumMod val="75000"/>
                    <a:lumOff val="25000"/>
                  </a:schemeClr>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to de contenido 2">
    <p:spTree>
      <p:nvGrpSpPr>
        <p:cNvPr id="1" name=""/>
        <p:cNvGrpSpPr/>
        <p:nvPr/>
      </p:nvGrpSpPr>
      <p:grpSpPr>
        <a:xfrm>
          <a:off x="0" y="0"/>
          <a:ext cx="0" cy="0"/>
          <a:chOff x="0" y="0"/>
          <a:chExt cx="0" cy="0"/>
        </a:xfrm>
      </p:grpSpPr>
      <p:sp>
        <p:nvSpPr>
          <p:cNvPr id="13" name="Marcador de posición de imagen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una foto</a:t>
            </a:r>
          </a:p>
        </p:txBody>
      </p:sp>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 de contenido 3">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8" name="Marcador de posición de imagen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9" name="Marcador de posición de imagen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0" name="Forma libre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11" name="Forma libre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13" name="Forma libre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14" name="Forma libre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15" name="Forma libre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9" name="Subtítulo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mparación izquierdo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515834"/>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contenido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5472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comparación izquierdo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300000" y="1516359"/>
            <a:ext cx="5472000" cy="358775"/>
          </a:xfrm>
        </p:spPr>
        <p:txBody>
          <a:bodyPr rtlCol="0"/>
          <a:lstStyle>
            <a:lvl1pPr marL="0" indent="0">
              <a:buNone/>
              <a:defRPr sz="2400" b="1"/>
            </a:lvl1pPr>
          </a:lstStyle>
          <a:p>
            <a:pPr lvl="0" rtl="0"/>
            <a:r>
              <a:rPr lang="es-ES" noProof="0"/>
              <a:t>Editar estilos de texto del patrón</a:t>
            </a:r>
          </a:p>
        </p:txBody>
      </p:sp>
      <p:sp>
        <p:nvSpPr>
          <p:cNvPr id="8" name="Marcador de posición de texto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99887" y="2020359"/>
            <a:ext cx="5472113" cy="417089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grafía grande">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2" name="Marcador de número de diapositiva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sp>
        <p:nvSpPr>
          <p:cNvPr id="6" name="Título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rtlCol="0" anchor="t"/>
          <a:lstStyle>
            <a:lvl1pPr algn="l">
              <a:lnSpc>
                <a:spcPct val="100000"/>
              </a:lnSpc>
              <a:defRPr sz="1800" b="0" spc="0">
                <a:solidFill>
                  <a:schemeClr val="bg1">
                    <a:lumMod val="95000"/>
                  </a:schemeClr>
                </a:solidFill>
                <a:latin typeface="+mn-lt"/>
              </a:defRPr>
            </a:lvl1pPr>
          </a:lstStyle>
          <a:p>
            <a:pPr rtl="0"/>
            <a:r>
              <a:rPr lang="es-ES" noProof="0"/>
              <a:t>Escriba la leyenda</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Rectángulo: Esquinas redondeada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Rectángulo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Rectángulo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Marcador de título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pPr rtl="0"/>
            <a:r>
              <a:rPr lang="es-ES" noProof="0"/>
              <a:t>Haga clic para editar el título de la página</a:t>
            </a:r>
          </a:p>
        </p:txBody>
      </p:sp>
      <p:sp>
        <p:nvSpPr>
          <p:cNvPr id="3" name="Marcador de texto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pie de página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0" r:id="rId11"/>
    <p:sldLayoutId id="2147483652" r:id="rId12"/>
    <p:sldLayoutId id="2147483656" r:id="rId13"/>
    <p:sldLayoutId id="2147483657" r:id="rId14"/>
    <p:sldLayoutId id="2147483655" r:id="rId15"/>
  </p:sldLayoutIdLst>
  <p:hf hdr="0" ftr="0" dt="0"/>
  <p:txStyles>
    <p:titleStyle>
      <a:lvl1pPr algn="l" defTabSz="914400" rtl="0" eaLnBrk="1" latinLnBrk="0" hangingPunct="1">
        <a:lnSpc>
          <a:spcPct val="90000"/>
        </a:lnSpc>
        <a:spcBef>
          <a:spcPct val="0"/>
        </a:spcBef>
        <a:buNone/>
        <a:defRPr sz="28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a libre 5" descr="Bloque de énfasis">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pic>
        <p:nvPicPr>
          <p:cNvPr id="5" name="Marcador de posición de imagen 4" descr="Imagen que contiene electrónica, circuito&#10;&#10;Descripción generada automáticamente">
            <a:extLst>
              <a:ext uri="{FF2B5EF4-FFF2-40B4-BE49-F238E27FC236}">
                <a16:creationId xmlns:a16="http://schemas.microsoft.com/office/drawing/2014/main" id="{523FE306-F15F-467F-8B3F-FA19B84D93C4}"/>
              </a:ext>
            </a:extLst>
          </p:cNvPr>
          <p:cNvPicPr>
            <a:picLocks noGrp="1" noChangeAspect="1"/>
          </p:cNvPicPr>
          <p:nvPr>
            <p:ph type="pic" sz="quarter" idx="10"/>
          </p:nvPr>
        </p:nvPicPr>
        <p:blipFill>
          <a:blip r:embed="rId3"/>
          <a:srcRect l="6269" r="6269"/>
          <a:stretch>
            <a:fillRect/>
          </a:stretch>
        </p:blipFill>
        <p:spPr/>
      </p:pic>
      <p:sp>
        <p:nvSpPr>
          <p:cNvPr id="8" name="Subtítulo 7">
            <a:extLst>
              <a:ext uri="{FF2B5EF4-FFF2-40B4-BE49-F238E27FC236}">
                <a16:creationId xmlns:a16="http://schemas.microsoft.com/office/drawing/2014/main" id="{A511EF76-BD32-4687-91C6-C63F4ACA609F}"/>
              </a:ext>
            </a:extLst>
          </p:cNvPr>
          <p:cNvSpPr>
            <a:spLocks noGrp="1"/>
          </p:cNvSpPr>
          <p:nvPr>
            <p:ph type="subTitle" idx="1"/>
          </p:nvPr>
        </p:nvSpPr>
        <p:spPr>
          <a:xfrm>
            <a:off x="740819" y="4348047"/>
            <a:ext cx="5327021" cy="1844409"/>
          </a:xfrm>
          <a:solidFill>
            <a:srgbClr val="404040"/>
          </a:solidFill>
        </p:spPr>
        <p:txBody>
          <a:bodyPr/>
          <a:lstStyle/>
          <a:p>
            <a:r>
              <a:rPr lang="es-EC"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Integrantes: </a:t>
            </a:r>
          </a:p>
          <a:p>
            <a:pPr marL="342900" lvl="0" indent="-342900">
              <a:buFont typeface="Arial" panose="020B0604020202020204" pitchFamily="34" charset="0"/>
              <a:buChar char="•"/>
            </a:pPr>
            <a:r>
              <a:rPr lang="es-ES_tradnl"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Juan Pablo Cadena Aguilar</a:t>
            </a:r>
            <a:endParaRPr lang="es-EC"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s-ES_tradnl"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Angélica Victoria Fajardo Neira</a:t>
            </a:r>
            <a:endParaRPr lang="es-EC"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s-ES_tradnl"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Jimmy René Gilces Vargas</a:t>
            </a:r>
            <a:endParaRPr lang="es-EC"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s-ES_tradnl"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Josue Vicente Martínez Salazar</a:t>
            </a:r>
            <a:endParaRPr lang="es-EC"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endParaRPr lang="es-EC" dirty="0"/>
          </a:p>
        </p:txBody>
      </p:sp>
      <p:sp>
        <p:nvSpPr>
          <p:cNvPr id="11" name="Título 10">
            <a:extLst>
              <a:ext uri="{FF2B5EF4-FFF2-40B4-BE49-F238E27FC236}">
                <a16:creationId xmlns:a16="http://schemas.microsoft.com/office/drawing/2014/main" id="{0E89D073-631D-4C3A-8804-B92A9CD926A7}"/>
              </a:ext>
            </a:extLst>
          </p:cNvPr>
          <p:cNvSpPr>
            <a:spLocks noGrp="1"/>
          </p:cNvSpPr>
          <p:nvPr>
            <p:ph type="ctrTitle"/>
          </p:nvPr>
        </p:nvSpPr>
        <p:spPr>
          <a:xfrm>
            <a:off x="744967" y="159563"/>
            <a:ext cx="11269554" cy="2129742"/>
          </a:xfrm>
        </p:spPr>
        <p:txBody>
          <a:bodyPr/>
          <a:lstStyle/>
          <a:p>
            <a:pPr algn="ctr"/>
            <a:r>
              <a:rPr lang="es-EC" sz="4000" dirty="0">
                <a:solidFill>
                  <a:schemeClr val="bg1"/>
                </a:solidFill>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Prototipo de un solmáforo para la prevención de enfermedades cutáneas producidas por altos índices de radiación ultravioleta</a:t>
            </a:r>
            <a:endParaRPr lang="es-EC" sz="4000" dirty="0"/>
          </a:p>
        </p:txBody>
      </p:sp>
      <p:sp>
        <p:nvSpPr>
          <p:cNvPr id="16" name="CuadroTexto 15">
            <a:extLst>
              <a:ext uri="{FF2B5EF4-FFF2-40B4-BE49-F238E27FC236}">
                <a16:creationId xmlns:a16="http://schemas.microsoft.com/office/drawing/2014/main" id="{6EF1B419-78CE-4F8B-979C-279568FDDA3B}"/>
              </a:ext>
            </a:extLst>
          </p:cNvPr>
          <p:cNvSpPr txBox="1"/>
          <p:nvPr/>
        </p:nvSpPr>
        <p:spPr>
          <a:xfrm>
            <a:off x="740819" y="3283834"/>
            <a:ext cx="5327021" cy="984885"/>
          </a:xfrm>
          <a:prstGeom prst="rect">
            <a:avLst/>
          </a:prstGeom>
          <a:solidFill>
            <a:srgbClr val="404040"/>
          </a:solidFill>
        </p:spPr>
        <p:txBody>
          <a:bodyPr wrap="square" rtlCol="0">
            <a:spAutoFit/>
          </a:bodyPr>
          <a:lstStyle/>
          <a:p>
            <a:pPr algn="ctr"/>
            <a:r>
              <a:rPr lang="es-EC"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Materia: Administración de Servicios de Red Bajo Linux</a:t>
            </a:r>
          </a:p>
          <a:p>
            <a:pPr algn="ctr"/>
            <a:r>
              <a:rPr lang="es-EC"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Profesora: Msc. Adriana Collahuazo</a:t>
            </a:r>
          </a:p>
        </p:txBody>
      </p:sp>
    </p:spTree>
    <p:extLst>
      <p:ext uri="{BB962C8B-B14F-4D97-AF65-F5344CB8AC3E}">
        <p14:creationId xmlns:p14="http://schemas.microsoft.com/office/powerpoint/2010/main" val="37734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10" descr="Imagen que contiene electrónica, circuito&#10;&#10;Descripción generada automáticamente">
            <a:extLst>
              <a:ext uri="{FF2B5EF4-FFF2-40B4-BE49-F238E27FC236}">
                <a16:creationId xmlns:a16="http://schemas.microsoft.com/office/drawing/2014/main" id="{9EAA3D57-4A62-47B9-9FB1-106C2EFDB8FD}"/>
              </a:ext>
            </a:extLst>
          </p:cNvPr>
          <p:cNvPicPr>
            <a:picLocks noGrp="1" noChangeAspect="1"/>
          </p:cNvPicPr>
          <p:nvPr>
            <p:ph type="pic" sz="quarter" idx="14"/>
          </p:nvPr>
        </p:nvPicPr>
        <p:blipFill>
          <a:blip r:embed="rId2"/>
          <a:srcRect l="18153" r="18153"/>
          <a:stretch>
            <a:fillRect/>
          </a:stretch>
        </p:blipFill>
        <p:spPr/>
      </p:pic>
      <p:sp>
        <p:nvSpPr>
          <p:cNvPr id="5" name="Marcador de número de diapositiva 4">
            <a:extLst>
              <a:ext uri="{FF2B5EF4-FFF2-40B4-BE49-F238E27FC236}">
                <a16:creationId xmlns:a16="http://schemas.microsoft.com/office/drawing/2014/main" id="{8152C253-2E6D-4223-ADB0-7128625FCA43}"/>
              </a:ext>
            </a:extLst>
          </p:cNvPr>
          <p:cNvSpPr>
            <a:spLocks noGrp="1"/>
          </p:cNvSpPr>
          <p:nvPr>
            <p:ph type="sldNum" sz="quarter" idx="33"/>
          </p:nvPr>
        </p:nvSpPr>
        <p:spPr/>
        <p:txBody>
          <a:bodyPr/>
          <a:lstStyle/>
          <a:p>
            <a:pPr rtl="0"/>
            <a:fld id="{19B51A1E-902D-48AF-9020-955120F399B6}" type="slidenum">
              <a:rPr lang="es-ES" noProof="0" smtClean="0"/>
              <a:pPr rtl="0"/>
              <a:t>10</a:t>
            </a:fld>
            <a:endParaRPr lang="es-ES" noProof="0"/>
          </a:p>
        </p:txBody>
      </p:sp>
      <p:sp>
        <p:nvSpPr>
          <p:cNvPr id="16" name="Rectángulo 15">
            <a:extLst>
              <a:ext uri="{FF2B5EF4-FFF2-40B4-BE49-F238E27FC236}">
                <a16:creationId xmlns:a16="http://schemas.microsoft.com/office/drawing/2014/main" id="{6CA9C1FA-CC04-4BF3-B7E4-0639561E8A0A}"/>
              </a:ext>
            </a:extLst>
          </p:cNvPr>
          <p:cNvSpPr/>
          <p:nvPr/>
        </p:nvSpPr>
        <p:spPr>
          <a:xfrm>
            <a:off x="792480" y="585216"/>
            <a:ext cx="4450080" cy="73152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4400" b="1" dirty="0" err="1">
                <a:latin typeface="+mj-lt"/>
              </a:rPr>
              <a:t>Conclusions</a:t>
            </a:r>
            <a:endParaRPr lang="es-EC" b="1" dirty="0">
              <a:latin typeface="+mj-lt"/>
            </a:endParaRPr>
          </a:p>
        </p:txBody>
      </p:sp>
      <p:sp>
        <p:nvSpPr>
          <p:cNvPr id="17" name="Rectángulo: esquinas redondeadas 16">
            <a:extLst>
              <a:ext uri="{FF2B5EF4-FFF2-40B4-BE49-F238E27FC236}">
                <a16:creationId xmlns:a16="http://schemas.microsoft.com/office/drawing/2014/main" id="{55308E67-1FF5-48EF-8547-26CB56072A9C}"/>
              </a:ext>
            </a:extLst>
          </p:cNvPr>
          <p:cNvSpPr/>
          <p:nvPr/>
        </p:nvSpPr>
        <p:spPr>
          <a:xfrm>
            <a:off x="769485" y="1723111"/>
            <a:ext cx="5519149" cy="454967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r>
              <a:rPr lang="en-US" dirty="0">
                <a:solidFill>
                  <a:schemeClr val="tx1"/>
                </a:solidFill>
              </a:rPr>
              <a:t>Scripting is a great strategy for process automation and service configuration on Linux servers.
There was a correct use and creation of a database in order to store the information. 
A server was established through a raspberry to be able to access the information collected by our Solmaforo. 
It was possible to establish a connection between all the devices used for this prototype resulting in a good implementation and solution of the problem initially posed, which consisted in visualizing the level of UV radiation </a:t>
            </a:r>
            <a:endParaRPr lang="es-EC" dirty="0">
              <a:solidFill>
                <a:schemeClr val="tx1"/>
              </a:solidFill>
            </a:endParaRPr>
          </a:p>
        </p:txBody>
      </p:sp>
    </p:spTree>
    <p:extLst>
      <p:ext uri="{BB962C8B-B14F-4D97-AF65-F5344CB8AC3E}">
        <p14:creationId xmlns:p14="http://schemas.microsoft.com/office/powerpoint/2010/main" val="220294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10" descr="Imagen que contiene electrónica, circuito&#10;&#10;Descripción generada automáticamente">
            <a:extLst>
              <a:ext uri="{FF2B5EF4-FFF2-40B4-BE49-F238E27FC236}">
                <a16:creationId xmlns:a16="http://schemas.microsoft.com/office/drawing/2014/main" id="{9EAA3D57-4A62-47B9-9FB1-106C2EFDB8FD}"/>
              </a:ext>
            </a:extLst>
          </p:cNvPr>
          <p:cNvPicPr>
            <a:picLocks noGrp="1" noChangeAspect="1"/>
          </p:cNvPicPr>
          <p:nvPr>
            <p:ph type="pic" sz="quarter" idx="14"/>
          </p:nvPr>
        </p:nvPicPr>
        <p:blipFill>
          <a:blip r:embed="rId2"/>
          <a:srcRect l="18153" r="18153"/>
          <a:stretch>
            <a:fillRect/>
          </a:stretch>
        </p:blipFill>
        <p:spPr/>
      </p:pic>
      <p:sp>
        <p:nvSpPr>
          <p:cNvPr id="5" name="Marcador de número de diapositiva 4">
            <a:extLst>
              <a:ext uri="{FF2B5EF4-FFF2-40B4-BE49-F238E27FC236}">
                <a16:creationId xmlns:a16="http://schemas.microsoft.com/office/drawing/2014/main" id="{8152C253-2E6D-4223-ADB0-7128625FCA43}"/>
              </a:ext>
            </a:extLst>
          </p:cNvPr>
          <p:cNvSpPr>
            <a:spLocks noGrp="1"/>
          </p:cNvSpPr>
          <p:nvPr>
            <p:ph type="sldNum" sz="quarter" idx="33"/>
          </p:nvPr>
        </p:nvSpPr>
        <p:spPr/>
        <p:txBody>
          <a:bodyPr/>
          <a:lstStyle/>
          <a:p>
            <a:pPr rtl="0"/>
            <a:fld id="{19B51A1E-902D-48AF-9020-955120F399B6}" type="slidenum">
              <a:rPr lang="es-ES" noProof="0" smtClean="0"/>
              <a:pPr rtl="0"/>
              <a:t>11</a:t>
            </a:fld>
            <a:endParaRPr lang="es-ES" noProof="0"/>
          </a:p>
        </p:txBody>
      </p:sp>
      <p:sp>
        <p:nvSpPr>
          <p:cNvPr id="16" name="Rectángulo 15">
            <a:extLst>
              <a:ext uri="{FF2B5EF4-FFF2-40B4-BE49-F238E27FC236}">
                <a16:creationId xmlns:a16="http://schemas.microsoft.com/office/drawing/2014/main" id="{6CA9C1FA-CC04-4BF3-B7E4-0639561E8A0A}"/>
              </a:ext>
            </a:extLst>
          </p:cNvPr>
          <p:cNvSpPr/>
          <p:nvPr/>
        </p:nvSpPr>
        <p:spPr>
          <a:xfrm>
            <a:off x="914400" y="804672"/>
            <a:ext cx="4620768" cy="73152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4400" b="1" dirty="0" err="1">
                <a:latin typeface="+mj-lt"/>
              </a:rPr>
              <a:t>Recomendations</a:t>
            </a:r>
            <a:endParaRPr lang="es-EC" b="1" dirty="0">
              <a:latin typeface="+mj-lt"/>
            </a:endParaRPr>
          </a:p>
        </p:txBody>
      </p:sp>
      <p:sp>
        <p:nvSpPr>
          <p:cNvPr id="6" name="Rectángulo: esquinas redondeadas 5">
            <a:extLst>
              <a:ext uri="{FF2B5EF4-FFF2-40B4-BE49-F238E27FC236}">
                <a16:creationId xmlns:a16="http://schemas.microsoft.com/office/drawing/2014/main" id="{BE8772E9-29E5-4888-8A00-CE7032FD7794}"/>
              </a:ext>
            </a:extLst>
          </p:cNvPr>
          <p:cNvSpPr/>
          <p:nvPr/>
        </p:nvSpPr>
        <p:spPr>
          <a:xfrm>
            <a:off x="806061" y="1727570"/>
            <a:ext cx="5519149" cy="454967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r>
              <a:rPr lang="en-US" dirty="0">
                <a:solidFill>
                  <a:schemeClr val="tx1"/>
                </a:solidFill>
              </a:rPr>
              <a:t>Recognize the correct use of single and double quotes to avoid making errors within the script.
Review the functionality and correct allocation of the pins of the different modules and prototyping platforms used. 
Perform the respective tests to evaluate the level of effectiveness or acceptance of the proposed prototype. 
Validate all functions performed within the programming.  </a:t>
            </a:r>
            <a:endParaRPr lang="es-EC" dirty="0">
              <a:solidFill>
                <a:schemeClr val="tx1"/>
              </a:solidFill>
            </a:endParaRPr>
          </a:p>
        </p:txBody>
      </p:sp>
    </p:spTree>
    <p:extLst>
      <p:ext uri="{BB962C8B-B14F-4D97-AF65-F5344CB8AC3E}">
        <p14:creationId xmlns:p14="http://schemas.microsoft.com/office/powerpoint/2010/main" val="595301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a libre 5" descr="Bloque de énfasis">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pic>
        <p:nvPicPr>
          <p:cNvPr id="5" name="Marcador de posición de imagen 4" descr="Imagen que contiene electrónica, circuito&#10;&#10;Descripción generada automáticamente">
            <a:extLst>
              <a:ext uri="{FF2B5EF4-FFF2-40B4-BE49-F238E27FC236}">
                <a16:creationId xmlns:a16="http://schemas.microsoft.com/office/drawing/2014/main" id="{523FE306-F15F-467F-8B3F-FA19B84D93C4}"/>
              </a:ext>
            </a:extLst>
          </p:cNvPr>
          <p:cNvPicPr>
            <a:picLocks noGrp="1" noChangeAspect="1"/>
          </p:cNvPicPr>
          <p:nvPr>
            <p:ph type="pic" sz="quarter" idx="10"/>
          </p:nvPr>
        </p:nvPicPr>
        <p:blipFill>
          <a:blip r:embed="rId3"/>
          <a:srcRect l="6269" r="6269"/>
          <a:stretch>
            <a:fillRect/>
          </a:stretch>
        </p:blipFill>
        <p:spPr/>
      </p:pic>
      <p:sp>
        <p:nvSpPr>
          <p:cNvPr id="3" name="Título 2">
            <a:extLst>
              <a:ext uri="{FF2B5EF4-FFF2-40B4-BE49-F238E27FC236}">
                <a16:creationId xmlns:a16="http://schemas.microsoft.com/office/drawing/2014/main" id="{75794668-8153-4097-B06D-EB29243AD11C}"/>
              </a:ext>
            </a:extLst>
          </p:cNvPr>
          <p:cNvSpPr>
            <a:spLocks noGrp="1"/>
          </p:cNvSpPr>
          <p:nvPr>
            <p:ph type="ctrTitle"/>
          </p:nvPr>
        </p:nvSpPr>
        <p:spPr>
          <a:xfrm>
            <a:off x="7788005" y="3796013"/>
            <a:ext cx="4135771" cy="983251"/>
          </a:xfrm>
        </p:spPr>
        <p:txBody>
          <a:bodyPr/>
          <a:lstStyle/>
          <a:p>
            <a:r>
              <a:rPr lang="es-EC" dirty="0"/>
              <a:t>THANKS </a:t>
            </a:r>
            <a:r>
              <a:rPr lang="es-EC" dirty="0">
                <a:sym typeface="Wingdings" panose="05000000000000000000" pitchFamily="2" charset="2"/>
              </a:rPr>
              <a:t></a:t>
            </a:r>
            <a:endParaRPr lang="es-EC" dirty="0"/>
          </a:p>
        </p:txBody>
      </p:sp>
    </p:spTree>
    <p:extLst>
      <p:ext uri="{BB962C8B-B14F-4D97-AF65-F5344CB8AC3E}">
        <p14:creationId xmlns:p14="http://schemas.microsoft.com/office/powerpoint/2010/main" val="2025834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iángulo isósceles 17" descr="Sombra en el cuadro del título">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6200000">
            <a:off x="207596" y="1183325"/>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Forma libre 5" descr="Bloque de énfasis">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pic>
        <p:nvPicPr>
          <p:cNvPr id="5" name="Marcador de posición de imagen 4" descr="Imagen que contiene electrónica, circuito&#10;&#10;Descripción generada automáticamente">
            <a:extLst>
              <a:ext uri="{FF2B5EF4-FFF2-40B4-BE49-F238E27FC236}">
                <a16:creationId xmlns:a16="http://schemas.microsoft.com/office/drawing/2014/main" id="{523FE306-F15F-467F-8B3F-FA19B84D93C4}"/>
              </a:ext>
            </a:extLst>
          </p:cNvPr>
          <p:cNvPicPr>
            <a:picLocks noGrp="1" noChangeAspect="1"/>
          </p:cNvPicPr>
          <p:nvPr>
            <p:ph type="pic" sz="quarter" idx="13"/>
          </p:nvPr>
        </p:nvPicPr>
        <p:blipFill>
          <a:blip r:embed="rId3"/>
          <a:srcRect l="12028" r="12028"/>
          <a:stretch>
            <a:fillRect/>
          </a:stretch>
        </p:blipFill>
        <p:spPr>
          <a:xfrm>
            <a:off x="0" y="418373"/>
            <a:ext cx="8687356" cy="6439627"/>
          </a:xfrm>
        </p:spPr>
      </p:pic>
      <p:sp>
        <p:nvSpPr>
          <p:cNvPr id="10" name="Título 9"/>
          <p:cNvSpPr>
            <a:spLocks noGrp="1"/>
          </p:cNvSpPr>
          <p:nvPr>
            <p:ph type="ctrTitle"/>
          </p:nvPr>
        </p:nvSpPr>
        <p:spPr>
          <a:xfrm>
            <a:off x="160541" y="280151"/>
            <a:ext cx="5081311" cy="929671"/>
          </a:xfrm>
        </p:spPr>
        <p:txBody>
          <a:bodyPr/>
          <a:lstStyle/>
          <a:p>
            <a:r>
              <a:rPr lang="es-EC" sz="4800" dirty="0" err="1">
                <a:latin typeface="Arial" panose="020B0604020202020204" pitchFamily="34" charset="0"/>
                <a:cs typeface="Arial" panose="020B0604020202020204" pitchFamily="34" charset="0"/>
              </a:rPr>
              <a:t>Problem</a:t>
            </a:r>
            <a:br>
              <a:rPr lang="es-EC" sz="4800" dirty="0">
                <a:latin typeface="Arial" panose="020B0604020202020204" pitchFamily="34" charset="0"/>
                <a:cs typeface="Arial" panose="020B0604020202020204" pitchFamily="34" charset="0"/>
              </a:rPr>
            </a:br>
            <a:endParaRPr lang="en-US" sz="4800" dirty="0">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DB555F94-D771-46CD-AF0E-32506F246FE8}"/>
              </a:ext>
            </a:extLst>
          </p:cNvPr>
          <p:cNvPicPr>
            <a:picLocks noChangeAspect="1"/>
          </p:cNvPicPr>
          <p:nvPr/>
        </p:nvPicPr>
        <p:blipFill>
          <a:blip r:embed="rId4"/>
          <a:stretch>
            <a:fillRect/>
          </a:stretch>
        </p:blipFill>
        <p:spPr>
          <a:xfrm>
            <a:off x="6263890" y="2503969"/>
            <a:ext cx="4570485" cy="2566985"/>
          </a:xfrm>
          <a:prstGeom prst="rect">
            <a:avLst/>
          </a:prstGeom>
        </p:spPr>
      </p:pic>
      <p:sp>
        <p:nvSpPr>
          <p:cNvPr id="13" name="Rectángulo: esquinas redondeadas 12">
            <a:extLst>
              <a:ext uri="{FF2B5EF4-FFF2-40B4-BE49-F238E27FC236}">
                <a16:creationId xmlns:a16="http://schemas.microsoft.com/office/drawing/2014/main" id="{6499849B-A6FF-498C-B4E6-5C51583EEF13}"/>
              </a:ext>
            </a:extLst>
          </p:cNvPr>
          <p:cNvSpPr/>
          <p:nvPr/>
        </p:nvSpPr>
        <p:spPr>
          <a:xfrm>
            <a:off x="393584" y="2391332"/>
            <a:ext cx="5332888" cy="279226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incidence of UV rays is a factor that generates skin affections, the level of radiation of the sun has increased over the years and is difficult to perceive. Which causes few preventive measures to be taken in the face of this problematic</a:t>
            </a:r>
            <a:endParaRPr lang="es-EC"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4760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iángulo isósceles 17" descr="Sombra en el cuadro del título">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6200000">
            <a:off x="207596" y="1183325"/>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Forma libre 5" descr="Bloque de énfasis">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pic>
        <p:nvPicPr>
          <p:cNvPr id="5" name="Marcador de posición de imagen 4" descr="Imagen que contiene electrónica, circuito&#10;&#10;Descripción generada automáticamente">
            <a:extLst>
              <a:ext uri="{FF2B5EF4-FFF2-40B4-BE49-F238E27FC236}">
                <a16:creationId xmlns:a16="http://schemas.microsoft.com/office/drawing/2014/main" id="{523FE306-F15F-467F-8B3F-FA19B84D93C4}"/>
              </a:ext>
            </a:extLst>
          </p:cNvPr>
          <p:cNvPicPr>
            <a:picLocks noGrp="1" noChangeAspect="1"/>
          </p:cNvPicPr>
          <p:nvPr>
            <p:ph type="pic" sz="quarter" idx="13"/>
          </p:nvPr>
        </p:nvPicPr>
        <p:blipFill>
          <a:blip r:embed="rId3"/>
          <a:srcRect l="12028" r="12028"/>
          <a:stretch>
            <a:fillRect/>
          </a:stretch>
        </p:blipFill>
        <p:spPr>
          <a:xfrm>
            <a:off x="0" y="418373"/>
            <a:ext cx="8687356" cy="6439627"/>
          </a:xfrm>
        </p:spPr>
      </p:pic>
      <p:sp>
        <p:nvSpPr>
          <p:cNvPr id="10" name="Título 9"/>
          <p:cNvSpPr>
            <a:spLocks noGrp="1"/>
          </p:cNvSpPr>
          <p:nvPr>
            <p:ph type="ctrTitle"/>
          </p:nvPr>
        </p:nvSpPr>
        <p:spPr>
          <a:xfrm>
            <a:off x="160541" y="280151"/>
            <a:ext cx="5565931" cy="929671"/>
          </a:xfrm>
        </p:spPr>
        <p:txBody>
          <a:bodyPr/>
          <a:lstStyle/>
          <a:p>
            <a:r>
              <a:rPr lang="es-EC" sz="4800" dirty="0" err="1">
                <a:latin typeface="Arial" panose="020B0604020202020204" pitchFamily="34" charset="0"/>
                <a:cs typeface="Arial" panose="020B0604020202020204" pitchFamily="34" charset="0"/>
              </a:rPr>
              <a:t>Proposed</a:t>
            </a:r>
            <a:r>
              <a:rPr lang="es-EC" sz="4800" dirty="0">
                <a:latin typeface="Arial" panose="020B0604020202020204" pitchFamily="34" charset="0"/>
                <a:cs typeface="Arial" panose="020B0604020202020204" pitchFamily="34" charset="0"/>
              </a:rPr>
              <a:t> </a:t>
            </a:r>
            <a:r>
              <a:rPr lang="es-EC" sz="4800" dirty="0" err="1">
                <a:latin typeface="Arial" panose="020B0604020202020204" pitchFamily="34" charset="0"/>
                <a:cs typeface="Arial" panose="020B0604020202020204" pitchFamily="34" charset="0"/>
              </a:rPr>
              <a:t>Solution</a:t>
            </a:r>
            <a:r>
              <a:rPr lang="es-EC" sz="4800" dirty="0">
                <a:latin typeface="Arial" panose="020B0604020202020204" pitchFamily="34" charset="0"/>
                <a:cs typeface="Arial" panose="020B0604020202020204" pitchFamily="34" charset="0"/>
              </a:rPr>
              <a:t> </a:t>
            </a:r>
            <a:br>
              <a:rPr lang="es-EC" sz="4800" dirty="0">
                <a:latin typeface="Arial" panose="020B0604020202020204" pitchFamily="34" charset="0"/>
                <a:cs typeface="Arial" panose="020B0604020202020204" pitchFamily="34" charset="0"/>
              </a:rPr>
            </a:br>
            <a:endParaRPr lang="en-US" sz="4800" dirty="0">
              <a:latin typeface="Arial" panose="020B0604020202020204" pitchFamily="34" charset="0"/>
              <a:cs typeface="Arial" panose="020B0604020202020204" pitchFamily="34" charset="0"/>
            </a:endParaRPr>
          </a:p>
        </p:txBody>
      </p:sp>
      <p:sp>
        <p:nvSpPr>
          <p:cNvPr id="13" name="Rectángulo: esquinas redondeadas 12">
            <a:extLst>
              <a:ext uri="{FF2B5EF4-FFF2-40B4-BE49-F238E27FC236}">
                <a16:creationId xmlns:a16="http://schemas.microsoft.com/office/drawing/2014/main" id="{6499849B-A6FF-498C-B4E6-5C51583EEF13}"/>
              </a:ext>
            </a:extLst>
          </p:cNvPr>
          <p:cNvSpPr/>
          <p:nvPr/>
        </p:nvSpPr>
        <p:spPr>
          <a:xfrm>
            <a:off x="832171" y="2231045"/>
            <a:ext cx="5489930" cy="251574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Our proposed solution is to develop a prototype capable of measuring the level of radiation and store them together with other parameters in a database server, so that they can be visualized later indicating the level of radiation existing.
</a:t>
            </a:r>
            <a:endParaRPr lang="es-EC"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89C1C6B4-6473-4C37-8E3C-914FF03A8B13}"/>
              </a:ext>
            </a:extLst>
          </p:cNvPr>
          <p:cNvPicPr>
            <a:picLocks noChangeAspect="1"/>
          </p:cNvPicPr>
          <p:nvPr/>
        </p:nvPicPr>
        <p:blipFill rotWithShape="1">
          <a:blip r:embed="rId4"/>
          <a:srcRect t="4663" r="4843" b="25890"/>
          <a:stretch/>
        </p:blipFill>
        <p:spPr>
          <a:xfrm>
            <a:off x="7465809" y="1916149"/>
            <a:ext cx="3348495" cy="3145536"/>
          </a:xfrm>
          <a:prstGeom prst="rect">
            <a:avLst/>
          </a:prstGeom>
        </p:spPr>
      </p:pic>
    </p:spTree>
    <p:extLst>
      <p:ext uri="{BB962C8B-B14F-4D97-AF65-F5344CB8AC3E}">
        <p14:creationId xmlns:p14="http://schemas.microsoft.com/office/powerpoint/2010/main" val="3277687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7DE595E7-D8C2-42FA-B554-7DA4F77187CC}"/>
              </a:ext>
            </a:extLst>
          </p:cNvPr>
          <p:cNvSpPr/>
          <p:nvPr/>
        </p:nvSpPr>
        <p:spPr>
          <a:xfrm>
            <a:off x="1" y="2328281"/>
            <a:ext cx="12192000" cy="2792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4</a:t>
            </a:fld>
            <a:endParaRPr lang="es-ES"/>
          </a:p>
        </p:txBody>
      </p:sp>
      <p:sp>
        <p:nvSpPr>
          <p:cNvPr id="7" name="Título 6"/>
          <p:cNvSpPr>
            <a:spLocks noGrp="1"/>
          </p:cNvSpPr>
          <p:nvPr>
            <p:ph type="ctrTitle"/>
          </p:nvPr>
        </p:nvSpPr>
        <p:spPr>
          <a:xfrm>
            <a:off x="223284" y="95693"/>
            <a:ext cx="6668150" cy="903769"/>
          </a:xfrm>
        </p:spPr>
        <p:txBody>
          <a:bodyPr/>
          <a:lstStyle/>
          <a:p>
            <a:pPr algn="ctr"/>
            <a:r>
              <a:rPr lang="es-EC" dirty="0">
                <a:latin typeface="Arial" panose="020B0604020202020204" pitchFamily="34" charset="0"/>
                <a:cs typeface="Arial" panose="020B0604020202020204" pitchFamily="34" charset="0"/>
              </a:rPr>
              <a:t>Hardware </a:t>
            </a:r>
            <a:r>
              <a:rPr lang="es-EC" dirty="0" err="1">
                <a:latin typeface="Arial" panose="020B0604020202020204" pitchFamily="34" charset="0"/>
                <a:cs typeface="Arial" panose="020B0604020202020204" pitchFamily="34" charset="0"/>
              </a:rPr>
              <a:t>Requirements</a:t>
            </a:r>
            <a:r>
              <a:rPr lang="es-EC"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4" name="Triángulo isósceles 13" descr="Sombra en el cuadro del título">
            <a:extLst>
              <a:ext uri="{FF2B5EF4-FFF2-40B4-BE49-F238E27FC236}">
                <a16:creationId xmlns:a16="http://schemas.microsoft.com/office/drawing/2014/main" id="{25F572D6-04FE-4D91-9074-9904DEC6F3DD}"/>
              </a:ext>
              <a:ext uri="{C183D7F6-B498-43B3-948B-1728B52AA6E4}">
                <adec:decorative xmlns:adec="http://schemas.microsoft.com/office/drawing/2017/decorative" val="1"/>
              </a:ext>
            </a:extLst>
          </p:cNvPr>
          <p:cNvSpPr/>
          <p:nvPr/>
        </p:nvSpPr>
        <p:spPr>
          <a:xfrm rot="16200000">
            <a:off x="210723" y="1015361"/>
            <a:ext cx="450092"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3" name="Rectángulo: esquinas redondeadas 12">
            <a:extLst>
              <a:ext uri="{FF2B5EF4-FFF2-40B4-BE49-F238E27FC236}">
                <a16:creationId xmlns:a16="http://schemas.microsoft.com/office/drawing/2014/main" id="{70E78CF7-AFCF-466A-B03A-86057F85F3A6}"/>
              </a:ext>
            </a:extLst>
          </p:cNvPr>
          <p:cNvSpPr/>
          <p:nvPr/>
        </p:nvSpPr>
        <p:spPr>
          <a:xfrm>
            <a:off x="576851" y="1727570"/>
            <a:ext cx="5519149" cy="454967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Raspberry Pi 3 B +</a:t>
            </a:r>
          </a:p>
          <a:p>
            <a:pPr algn="just"/>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 Arduino </a:t>
            </a:r>
            <a:r>
              <a:rPr lang="es-EC" b="1" dirty="0" err="1">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One</a:t>
            </a:r>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Rev2</a:t>
            </a:r>
          </a:p>
          <a:p>
            <a:pPr algn="just"/>
            <a:endPar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ESP8266 (</a:t>
            </a:r>
            <a:r>
              <a:rPr lang="es-EC" b="1" dirty="0" err="1">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WiFi</a:t>
            </a:r>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module)</a:t>
            </a:r>
          </a:p>
          <a:p>
            <a:pPr algn="just"/>
            <a:endPar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DHT11 (</a:t>
            </a:r>
            <a:r>
              <a:rPr lang="es-EC" b="1" dirty="0" err="1">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humidity</a:t>
            </a:r>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and </a:t>
            </a:r>
            <a:r>
              <a:rPr lang="es-EC" b="1" dirty="0" err="1">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temperature</a:t>
            </a:r>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sensor)</a:t>
            </a:r>
          </a:p>
          <a:p>
            <a:pPr algn="just"/>
            <a:endPar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Solar </a:t>
            </a:r>
            <a:r>
              <a:rPr lang="es-EC" b="1" dirty="0" err="1">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cell</a:t>
            </a:r>
            <a:endPar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 Jumpers </a:t>
            </a:r>
          </a:p>
          <a:p>
            <a:pPr algn="just"/>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 </a:t>
            </a:r>
            <a:r>
              <a:rPr lang="es-EC" b="1" dirty="0" err="1">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Breadboard</a:t>
            </a:r>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a:p>
            <a:pPr algn="just"/>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 Leds (</a:t>
            </a:r>
            <a:r>
              <a:rPr lang="es-EC" b="1" dirty="0" err="1">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several</a:t>
            </a:r>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s-EC" b="1" dirty="0" err="1">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sticks</a:t>
            </a:r>
            <a:r>
              <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endParaRPr lang="es-EC" dirty="0">
              <a:solidFill>
                <a:schemeClr val="tx1"/>
              </a:solidFill>
            </a:endParaRPr>
          </a:p>
        </p:txBody>
      </p:sp>
      <p:pic>
        <p:nvPicPr>
          <p:cNvPr id="9" name="Imagen 8">
            <a:extLst>
              <a:ext uri="{FF2B5EF4-FFF2-40B4-BE49-F238E27FC236}">
                <a16:creationId xmlns:a16="http://schemas.microsoft.com/office/drawing/2014/main" id="{F4F70E95-0D4E-4AA8-A7D3-23E1D886B93A}"/>
              </a:ext>
            </a:extLst>
          </p:cNvPr>
          <p:cNvPicPr>
            <a:picLocks noChangeAspect="1"/>
          </p:cNvPicPr>
          <p:nvPr/>
        </p:nvPicPr>
        <p:blipFill>
          <a:blip r:embed="rId3"/>
          <a:stretch>
            <a:fillRect/>
          </a:stretch>
        </p:blipFill>
        <p:spPr>
          <a:xfrm>
            <a:off x="6891434" y="1859220"/>
            <a:ext cx="2164268" cy="1383912"/>
          </a:xfrm>
          <a:prstGeom prst="rect">
            <a:avLst/>
          </a:prstGeom>
        </p:spPr>
      </p:pic>
      <p:pic>
        <p:nvPicPr>
          <p:cNvPr id="12" name="Imagen 11">
            <a:extLst>
              <a:ext uri="{FF2B5EF4-FFF2-40B4-BE49-F238E27FC236}">
                <a16:creationId xmlns:a16="http://schemas.microsoft.com/office/drawing/2014/main" id="{7736F513-2232-4E91-9B5E-9290976FB6A2}"/>
              </a:ext>
            </a:extLst>
          </p:cNvPr>
          <p:cNvPicPr>
            <a:picLocks noChangeAspect="1"/>
          </p:cNvPicPr>
          <p:nvPr/>
        </p:nvPicPr>
        <p:blipFill>
          <a:blip r:embed="rId4"/>
          <a:stretch>
            <a:fillRect/>
          </a:stretch>
        </p:blipFill>
        <p:spPr>
          <a:xfrm>
            <a:off x="8195942" y="3606189"/>
            <a:ext cx="2993395" cy="2389839"/>
          </a:xfrm>
          <a:prstGeom prst="rect">
            <a:avLst/>
          </a:prstGeom>
        </p:spPr>
      </p:pic>
    </p:spTree>
    <p:extLst>
      <p:ext uri="{BB962C8B-B14F-4D97-AF65-F5344CB8AC3E}">
        <p14:creationId xmlns:p14="http://schemas.microsoft.com/office/powerpoint/2010/main" val="926939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7DE595E7-D8C2-42FA-B554-7DA4F77187CC}"/>
              </a:ext>
            </a:extLst>
          </p:cNvPr>
          <p:cNvSpPr/>
          <p:nvPr/>
        </p:nvSpPr>
        <p:spPr>
          <a:xfrm>
            <a:off x="1" y="2328281"/>
            <a:ext cx="12192000" cy="2792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5</a:t>
            </a:fld>
            <a:endParaRPr lang="es-ES"/>
          </a:p>
        </p:txBody>
      </p:sp>
      <p:sp>
        <p:nvSpPr>
          <p:cNvPr id="7" name="Título 6"/>
          <p:cNvSpPr>
            <a:spLocks noGrp="1"/>
          </p:cNvSpPr>
          <p:nvPr>
            <p:ph type="ctrTitle"/>
          </p:nvPr>
        </p:nvSpPr>
        <p:spPr>
          <a:xfrm>
            <a:off x="223282" y="95693"/>
            <a:ext cx="7445485" cy="1056706"/>
          </a:xfrm>
        </p:spPr>
        <p:txBody>
          <a:bodyPr/>
          <a:lstStyle/>
          <a:p>
            <a:pPr algn="ctr"/>
            <a:r>
              <a:rPr lang="es-EC" dirty="0" err="1">
                <a:latin typeface="Arial" panose="020B0604020202020204" pitchFamily="34" charset="0"/>
                <a:cs typeface="Arial" panose="020B0604020202020204" pitchFamily="34" charset="0"/>
              </a:rPr>
              <a:t>Assigning</a:t>
            </a:r>
            <a:r>
              <a:rPr lang="es-EC" dirty="0">
                <a:latin typeface="Arial" panose="020B0604020202020204" pitchFamily="34" charset="0"/>
                <a:cs typeface="Arial" panose="020B0604020202020204" pitchFamily="34" charset="0"/>
              </a:rPr>
              <a:t> </a:t>
            </a:r>
            <a:r>
              <a:rPr lang="es-EC" dirty="0" err="1">
                <a:latin typeface="Arial" panose="020B0604020202020204" pitchFamily="34" charset="0"/>
                <a:cs typeface="Arial" panose="020B0604020202020204" pitchFamily="34" charset="0"/>
              </a:rPr>
              <a:t>Components</a:t>
            </a:r>
            <a:endParaRPr lang="en-US" dirty="0">
              <a:latin typeface="Arial" panose="020B0604020202020204" pitchFamily="34" charset="0"/>
              <a:cs typeface="Arial" panose="020B0604020202020204" pitchFamily="34" charset="0"/>
            </a:endParaRPr>
          </a:p>
        </p:txBody>
      </p:sp>
      <p:sp>
        <p:nvSpPr>
          <p:cNvPr id="14" name="Triángulo isósceles 13" descr="Sombra en el cuadro del título">
            <a:extLst>
              <a:ext uri="{FF2B5EF4-FFF2-40B4-BE49-F238E27FC236}">
                <a16:creationId xmlns:a16="http://schemas.microsoft.com/office/drawing/2014/main" id="{25F572D6-04FE-4D91-9074-9904DEC6F3DD}"/>
              </a:ext>
              <a:ext uri="{C183D7F6-B498-43B3-948B-1728B52AA6E4}">
                <adec:decorative xmlns:adec="http://schemas.microsoft.com/office/drawing/2017/decorative" val="1"/>
              </a:ext>
            </a:extLst>
          </p:cNvPr>
          <p:cNvSpPr/>
          <p:nvPr/>
        </p:nvSpPr>
        <p:spPr>
          <a:xfrm rot="16200000">
            <a:off x="210723" y="1164959"/>
            <a:ext cx="450092"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2" name="Imagen 1">
            <a:extLst>
              <a:ext uri="{FF2B5EF4-FFF2-40B4-BE49-F238E27FC236}">
                <a16:creationId xmlns:a16="http://schemas.microsoft.com/office/drawing/2014/main" id="{A42B04C7-C5A1-47E1-99F8-03F12C81F70F}"/>
              </a:ext>
            </a:extLst>
          </p:cNvPr>
          <p:cNvPicPr>
            <a:picLocks noChangeAspect="1"/>
          </p:cNvPicPr>
          <p:nvPr/>
        </p:nvPicPr>
        <p:blipFill rotWithShape="1">
          <a:blip r:embed="rId3"/>
          <a:srcRect l="4857" r="4180"/>
          <a:stretch/>
        </p:blipFill>
        <p:spPr>
          <a:xfrm>
            <a:off x="816863" y="2450264"/>
            <a:ext cx="4913376" cy="3036071"/>
          </a:xfrm>
          <a:prstGeom prst="rect">
            <a:avLst/>
          </a:prstGeom>
        </p:spPr>
      </p:pic>
      <p:pic>
        <p:nvPicPr>
          <p:cNvPr id="3" name="Imagen 2">
            <a:extLst>
              <a:ext uri="{FF2B5EF4-FFF2-40B4-BE49-F238E27FC236}">
                <a16:creationId xmlns:a16="http://schemas.microsoft.com/office/drawing/2014/main" id="{3432BEBD-36B7-4930-A091-3BB4F58F9574}"/>
              </a:ext>
            </a:extLst>
          </p:cNvPr>
          <p:cNvPicPr>
            <a:picLocks noChangeAspect="1"/>
          </p:cNvPicPr>
          <p:nvPr/>
        </p:nvPicPr>
        <p:blipFill rotWithShape="1">
          <a:blip r:embed="rId4"/>
          <a:srcRect l="10274" t="3100" r="10952"/>
          <a:stretch/>
        </p:blipFill>
        <p:spPr>
          <a:xfrm>
            <a:off x="6833616" y="2450264"/>
            <a:ext cx="4255008" cy="2941958"/>
          </a:xfrm>
          <a:prstGeom prst="rect">
            <a:avLst/>
          </a:prstGeom>
        </p:spPr>
      </p:pic>
    </p:spTree>
    <p:extLst>
      <p:ext uri="{BB962C8B-B14F-4D97-AF65-F5344CB8AC3E}">
        <p14:creationId xmlns:p14="http://schemas.microsoft.com/office/powerpoint/2010/main" val="963067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a libre 5" descr="Énfasis sin relleno">
            <a:extLst>
              <a:ext uri="{FF2B5EF4-FFF2-40B4-BE49-F238E27FC236}">
                <a16:creationId xmlns:a16="http://schemas.microsoft.com/office/drawing/2014/main" id="{10117390-DCFE-4FAE-B3FD-DAECFE779A27}"/>
              </a:ext>
              <a:ext uri="{C183D7F6-B498-43B3-948B-1728B52AA6E4}">
                <adec:decorative xmlns:adec="http://schemas.microsoft.com/office/drawing/2017/decorative"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rtlCol="0"/>
          <a:lstStyle/>
          <a:p>
            <a:pPr rtl="0"/>
            <a:r>
              <a:rPr lang="es-ES"/>
              <a:t>Lorem ipsum dolor sit amet, consectetur adipiscing elit</a:t>
            </a:r>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6</a:t>
            </a:fld>
            <a:endParaRPr lang="es-ES"/>
          </a:p>
        </p:txBody>
      </p:sp>
      <p:sp>
        <p:nvSpPr>
          <p:cNvPr id="10" name="Triángulo isósceles 9" descr="Sombra en el cuadro del título">
            <a:extLst>
              <a:ext uri="{FF2B5EF4-FFF2-40B4-BE49-F238E27FC236}">
                <a16:creationId xmlns:a16="http://schemas.microsoft.com/office/drawing/2014/main" id="{636B5D8E-B1D7-4280-9D3F-E2CF8ABD6D83}"/>
              </a:ext>
              <a:ext uri="{C183D7F6-B498-43B3-948B-1728B52AA6E4}">
                <adec:decorative xmlns:adec="http://schemas.microsoft.com/office/drawing/2017/decorative" val="1"/>
              </a:ext>
            </a:extLst>
          </p:cNvPr>
          <p:cNvSpPr/>
          <p:nvPr/>
        </p:nvSpPr>
        <p:spPr>
          <a:xfrm rot="16200000">
            <a:off x="249781" y="972965"/>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8" name="Marcador de posición de imagen 7" descr="Imagen que contiene electrónica, circuito&#10;&#10;Descripción generada automáticamente">
            <a:extLst>
              <a:ext uri="{FF2B5EF4-FFF2-40B4-BE49-F238E27FC236}">
                <a16:creationId xmlns:a16="http://schemas.microsoft.com/office/drawing/2014/main" id="{1801826C-7CC1-4336-9937-7B15768CE0FB}"/>
              </a:ext>
            </a:extLst>
          </p:cNvPr>
          <p:cNvPicPr>
            <a:picLocks noGrp="1" noChangeAspect="1"/>
          </p:cNvPicPr>
          <p:nvPr>
            <p:ph type="pic" sz="quarter" idx="13"/>
          </p:nvPr>
        </p:nvPicPr>
        <p:blipFill>
          <a:blip r:embed="rId3"/>
          <a:srcRect l="1591" r="1591"/>
          <a:stretch>
            <a:fillRect/>
          </a:stretch>
        </p:blipFill>
        <p:spPr/>
      </p:pic>
      <p:sp>
        <p:nvSpPr>
          <p:cNvPr id="22" name="Rectángulo: esquinas redondeadas 21">
            <a:extLst>
              <a:ext uri="{FF2B5EF4-FFF2-40B4-BE49-F238E27FC236}">
                <a16:creationId xmlns:a16="http://schemas.microsoft.com/office/drawing/2014/main" id="{95ABA7B5-605A-460B-A070-9C99C2FA53B3}"/>
              </a:ext>
            </a:extLst>
          </p:cNvPr>
          <p:cNvSpPr/>
          <p:nvPr/>
        </p:nvSpPr>
        <p:spPr>
          <a:xfrm>
            <a:off x="380610" y="1452019"/>
            <a:ext cx="11176002" cy="1632099"/>
          </a:xfrm>
          <a:prstGeom prst="roundRect">
            <a:avLst/>
          </a:prstGeom>
          <a:solidFill>
            <a:schemeClr val="bg1">
              <a:lumMod val="95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2600" b="1" dirty="0" err="1">
                <a:solidFill>
                  <a:srgbClr val="C00000"/>
                </a:solidFill>
                <a:latin typeface="Arial" panose="020B0604020202020204" pitchFamily="34" charset="0"/>
                <a:cs typeface="Arial" panose="020B0604020202020204" pitchFamily="34" charset="0"/>
              </a:rPr>
              <a:t>Capturing</a:t>
            </a:r>
            <a:r>
              <a:rPr lang="es-EC" sz="2600" b="1" dirty="0">
                <a:solidFill>
                  <a:srgbClr val="C00000"/>
                </a:solidFill>
                <a:latin typeface="Arial" panose="020B0604020202020204" pitchFamily="34" charset="0"/>
                <a:cs typeface="Arial" panose="020B0604020202020204" pitchFamily="34" charset="0"/>
              </a:rPr>
              <a:t> </a:t>
            </a:r>
            <a:r>
              <a:rPr lang="es-EC" sz="2600" b="1" dirty="0" err="1">
                <a:solidFill>
                  <a:srgbClr val="C00000"/>
                </a:solidFill>
                <a:latin typeface="Arial" panose="020B0604020202020204" pitchFamily="34" charset="0"/>
                <a:cs typeface="Arial" panose="020B0604020202020204" pitchFamily="34" charset="0"/>
              </a:rPr>
              <a:t>information</a:t>
            </a:r>
            <a:r>
              <a:rPr lang="es-EC" sz="2600" b="1" dirty="0">
                <a:solidFill>
                  <a:srgbClr val="C00000"/>
                </a:solidFill>
                <a:latin typeface="Arial" panose="020B0604020202020204" pitchFamily="34" charset="0"/>
                <a:cs typeface="Arial" panose="020B0604020202020204" pitchFamily="34" charset="0"/>
              </a:rPr>
              <a:t> 
</a:t>
            </a:r>
            <a:r>
              <a:rPr lang="en-US"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information capture is carried out through the humidity and temperature sensor connected to the Arduino, and also by means of oscillating current values obtained by means of the solar panel. </a:t>
            </a:r>
            <a:endParaRPr lang="es-EC"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6" name="Rectángulo: esquinas redondeadas 25">
            <a:extLst>
              <a:ext uri="{FF2B5EF4-FFF2-40B4-BE49-F238E27FC236}">
                <a16:creationId xmlns:a16="http://schemas.microsoft.com/office/drawing/2014/main" id="{8E33EB49-9ED6-4B4B-A7EC-FCC298C0DF4C}"/>
              </a:ext>
            </a:extLst>
          </p:cNvPr>
          <p:cNvSpPr/>
          <p:nvPr/>
        </p:nvSpPr>
        <p:spPr>
          <a:xfrm>
            <a:off x="380610" y="5366830"/>
            <a:ext cx="11176002" cy="1146512"/>
          </a:xfrm>
          <a:prstGeom prst="roundRect">
            <a:avLst/>
          </a:prstGeom>
          <a:solidFill>
            <a:schemeClr val="bg1">
              <a:lumMod val="95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2600" b="1" dirty="0" err="1">
                <a:solidFill>
                  <a:srgbClr val="C00000"/>
                </a:solidFill>
                <a:latin typeface="Arial" panose="020B0604020202020204" pitchFamily="34" charset="0"/>
                <a:cs typeface="Arial" panose="020B0604020202020204" pitchFamily="34" charset="0"/>
              </a:rPr>
              <a:t>Presentation</a:t>
            </a:r>
            <a:r>
              <a:rPr lang="es-EC" sz="2600" b="1" dirty="0">
                <a:solidFill>
                  <a:srgbClr val="C00000"/>
                </a:solidFill>
                <a:latin typeface="Arial" panose="020B0604020202020204" pitchFamily="34" charset="0"/>
                <a:cs typeface="Arial" panose="020B0604020202020204" pitchFamily="34" charset="0"/>
              </a:rPr>
              <a:t> </a:t>
            </a:r>
            <a:r>
              <a:rPr lang="es-EC" sz="2600" b="1" dirty="0" err="1">
                <a:solidFill>
                  <a:srgbClr val="C00000"/>
                </a:solidFill>
                <a:latin typeface="Arial" panose="020B0604020202020204" pitchFamily="34" charset="0"/>
                <a:cs typeface="Arial" panose="020B0604020202020204" pitchFamily="34" charset="0"/>
              </a:rPr>
              <a:t>of</a:t>
            </a:r>
            <a:r>
              <a:rPr lang="es-EC" sz="2600" b="1" dirty="0">
                <a:solidFill>
                  <a:srgbClr val="C00000"/>
                </a:solidFill>
                <a:latin typeface="Arial" panose="020B0604020202020204" pitchFamily="34" charset="0"/>
                <a:cs typeface="Arial" panose="020B0604020202020204" pitchFamily="34" charset="0"/>
              </a:rPr>
              <a:t> </a:t>
            </a:r>
            <a:r>
              <a:rPr lang="es-EC" sz="2600" b="1" dirty="0" err="1">
                <a:solidFill>
                  <a:srgbClr val="C00000"/>
                </a:solidFill>
                <a:latin typeface="Arial" panose="020B0604020202020204" pitchFamily="34" charset="0"/>
                <a:cs typeface="Arial" panose="020B0604020202020204" pitchFamily="34" charset="0"/>
              </a:rPr>
              <a:t>results</a:t>
            </a:r>
            <a:r>
              <a:rPr lang="es-EC" sz="2600" b="1" dirty="0">
                <a:solidFill>
                  <a:srgbClr val="C00000"/>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After processing the information and obtaining the final results about the existing radiation level, the information travels back to our raspberry to be shown to the end user.  
</a:t>
            </a:r>
            <a:endParaRPr lang="es-EC" dirty="0">
              <a:solidFill>
                <a:schemeClr val="tx1"/>
              </a:solidFill>
              <a:latin typeface="Arial" panose="020B0604020202020204" pitchFamily="34" charset="0"/>
              <a:cs typeface="Arial" panose="020B0604020202020204" pitchFamily="34" charset="0"/>
            </a:endParaRPr>
          </a:p>
        </p:txBody>
      </p:sp>
      <p:sp>
        <p:nvSpPr>
          <p:cNvPr id="25" name="Rectángulo: esquinas redondeadas 24">
            <a:extLst>
              <a:ext uri="{FF2B5EF4-FFF2-40B4-BE49-F238E27FC236}">
                <a16:creationId xmlns:a16="http://schemas.microsoft.com/office/drawing/2014/main" id="{6B5DD0D3-FCF0-40E3-B8F8-0D5AD2235FBA}"/>
              </a:ext>
            </a:extLst>
          </p:cNvPr>
          <p:cNvSpPr/>
          <p:nvPr/>
        </p:nvSpPr>
        <p:spPr>
          <a:xfrm>
            <a:off x="380610" y="3260182"/>
            <a:ext cx="11176002" cy="1941589"/>
          </a:xfrm>
          <a:prstGeom prst="roundRect">
            <a:avLst/>
          </a:prstGeom>
          <a:solidFill>
            <a:schemeClr val="bg1">
              <a:lumMod val="95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2600" b="1" dirty="0">
                <a:solidFill>
                  <a:srgbClr val="C00000"/>
                </a:solidFill>
                <a:latin typeface="Arial" panose="020B0604020202020204" pitchFamily="34" charset="0"/>
                <a:cs typeface="Arial" panose="020B0604020202020204" pitchFamily="34" charset="0"/>
              </a:rPr>
              <a:t>Data </a:t>
            </a:r>
            <a:r>
              <a:rPr lang="es-EC" sz="2600" b="1" dirty="0" err="1">
                <a:solidFill>
                  <a:srgbClr val="C00000"/>
                </a:solidFill>
                <a:latin typeface="Arial" panose="020B0604020202020204" pitchFamily="34" charset="0"/>
                <a:cs typeface="Arial" panose="020B0604020202020204" pitchFamily="34" charset="0"/>
              </a:rPr>
              <a:t>sending</a:t>
            </a:r>
            <a:r>
              <a:rPr lang="es-EC" sz="2600" b="1" dirty="0">
                <a:solidFill>
                  <a:srgbClr val="C00000"/>
                </a:solidFill>
                <a:latin typeface="Arial" panose="020B0604020202020204" pitchFamily="34" charset="0"/>
                <a:cs typeface="Arial" panose="020B0604020202020204" pitchFamily="34" charset="0"/>
              </a:rPr>
              <a:t> 
</a:t>
            </a:r>
            <a:r>
              <a:rPr lang="en-US"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Both the raspberry and the Arduino are responsible for sending information over the Internet, to the database server created, which gather all the data obtained and will be shown later, both by the graphical interface and with indicators Visuals (LEDs). </a:t>
            </a:r>
            <a:endParaRPr lang="es-EC"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Título 6"/>
          <p:cNvSpPr>
            <a:spLocks noGrp="1"/>
          </p:cNvSpPr>
          <p:nvPr>
            <p:ph type="ctrTitle"/>
          </p:nvPr>
        </p:nvSpPr>
        <p:spPr>
          <a:xfrm>
            <a:off x="223284" y="95693"/>
            <a:ext cx="4922874" cy="903769"/>
          </a:xfrm>
        </p:spPr>
        <p:txBody>
          <a:bodyPr/>
          <a:lstStyle/>
          <a:p>
            <a:pPr algn="ctr"/>
            <a:r>
              <a:rPr lang="es-EC" dirty="0" err="1"/>
              <a:t>Functionality</a:t>
            </a:r>
            <a:r>
              <a:rPr lang="es-EC" dirty="0"/>
              <a:t> 
</a:t>
            </a:r>
            <a:endParaRPr lang="en-US" dirty="0"/>
          </a:p>
        </p:txBody>
      </p:sp>
    </p:spTree>
    <p:extLst>
      <p:ext uri="{BB962C8B-B14F-4D97-AF65-F5344CB8AC3E}">
        <p14:creationId xmlns:p14="http://schemas.microsoft.com/office/powerpoint/2010/main" val="2117695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a libre 5" descr="Énfasis sin relleno">
            <a:extLst>
              <a:ext uri="{FF2B5EF4-FFF2-40B4-BE49-F238E27FC236}">
                <a16:creationId xmlns:a16="http://schemas.microsoft.com/office/drawing/2014/main" id="{10117390-DCFE-4FAE-B3FD-DAECFE779A27}"/>
              </a:ext>
              <a:ext uri="{C183D7F6-B498-43B3-948B-1728B52AA6E4}">
                <adec:decorative xmlns:adec="http://schemas.microsoft.com/office/drawing/2017/decorative"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rtlCol="0"/>
          <a:lstStyle/>
          <a:p>
            <a:pPr rtl="0"/>
            <a:r>
              <a:rPr lang="es-ES"/>
              <a:t>Lorem ipsum dolor sit amet, consectetur adipiscing elit</a:t>
            </a:r>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7</a:t>
            </a:fld>
            <a:endParaRPr lang="es-ES"/>
          </a:p>
        </p:txBody>
      </p:sp>
      <p:sp>
        <p:nvSpPr>
          <p:cNvPr id="10" name="Triángulo isósceles 9" descr="Sombra en el cuadro del título">
            <a:extLst>
              <a:ext uri="{FF2B5EF4-FFF2-40B4-BE49-F238E27FC236}">
                <a16:creationId xmlns:a16="http://schemas.microsoft.com/office/drawing/2014/main" id="{FB34E71C-E002-4D91-BC68-38DC7195EB55}"/>
              </a:ext>
              <a:ext uri="{C183D7F6-B498-43B3-948B-1728B52AA6E4}">
                <adec:decorative xmlns:adec="http://schemas.microsoft.com/office/drawing/2017/decorative" val="1"/>
              </a:ext>
            </a:extLst>
          </p:cNvPr>
          <p:cNvSpPr/>
          <p:nvPr/>
        </p:nvSpPr>
        <p:spPr>
          <a:xfrm rot="16200000">
            <a:off x="259206" y="967991"/>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19" name="Marcador de posición de imagen 18" descr="Imagen que contiene electrónica, circuito&#10;&#10;Descripción generada automáticamente">
            <a:extLst>
              <a:ext uri="{FF2B5EF4-FFF2-40B4-BE49-F238E27FC236}">
                <a16:creationId xmlns:a16="http://schemas.microsoft.com/office/drawing/2014/main" id="{6D567A94-AF10-4C22-8660-84BE9A455F10}"/>
              </a:ext>
            </a:extLst>
          </p:cNvPr>
          <p:cNvPicPr>
            <a:picLocks noGrp="1" noChangeAspect="1"/>
          </p:cNvPicPr>
          <p:nvPr>
            <p:ph type="pic" sz="quarter" idx="13"/>
          </p:nvPr>
        </p:nvPicPr>
        <p:blipFill>
          <a:blip r:embed="rId3"/>
          <a:srcRect l="1591" r="1591"/>
          <a:stretch>
            <a:fillRect/>
          </a:stretch>
        </p:blipFill>
        <p:spPr/>
      </p:pic>
      <p:sp>
        <p:nvSpPr>
          <p:cNvPr id="6" name="Rectángulo: esquinas redondeadas 5">
            <a:extLst>
              <a:ext uri="{FF2B5EF4-FFF2-40B4-BE49-F238E27FC236}">
                <a16:creationId xmlns:a16="http://schemas.microsoft.com/office/drawing/2014/main" id="{8C2E1275-0CB7-4FA6-A481-BEEAD33CB14A}"/>
              </a:ext>
            </a:extLst>
          </p:cNvPr>
          <p:cNvSpPr/>
          <p:nvPr/>
        </p:nvSpPr>
        <p:spPr>
          <a:xfrm>
            <a:off x="1207194" y="1079973"/>
            <a:ext cx="9777611" cy="688518"/>
          </a:xfrm>
          <a:prstGeom prst="roundRect">
            <a:avLst/>
          </a:prstGeom>
          <a:gradFill>
            <a:gsLst>
              <a:gs pos="100000">
                <a:schemeClr val="tx1">
                  <a:lumMod val="95000"/>
                  <a:lumOff val="5000"/>
                </a:schemeClr>
              </a:gs>
              <a:gs pos="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t>Each color-differentiated focus is directly related to a radiation level as indicated in the following table. 
</a:t>
            </a:r>
            <a:endParaRPr lang="es-EC" sz="2000" dirty="0">
              <a:latin typeface="Arial" panose="020B0604020202020204" pitchFamily="34" charset="0"/>
              <a:cs typeface="Arial" panose="020B0604020202020204" pitchFamily="34" charset="0"/>
            </a:endParaRPr>
          </a:p>
        </p:txBody>
      </p:sp>
      <p:graphicFrame>
        <p:nvGraphicFramePr>
          <p:cNvPr id="21" name="Tabla 20">
            <a:extLst>
              <a:ext uri="{FF2B5EF4-FFF2-40B4-BE49-F238E27FC236}">
                <a16:creationId xmlns:a16="http://schemas.microsoft.com/office/drawing/2014/main" id="{17EAF2D2-09CB-4009-8FF5-A6C01DBC233C}"/>
              </a:ext>
            </a:extLst>
          </p:cNvPr>
          <p:cNvGraphicFramePr>
            <a:graphicFrameLocks noGrp="1"/>
          </p:cNvGraphicFramePr>
          <p:nvPr>
            <p:extLst>
              <p:ext uri="{D42A27DB-BD31-4B8C-83A1-F6EECF244321}">
                <p14:modId xmlns:p14="http://schemas.microsoft.com/office/powerpoint/2010/main" val="700329764"/>
              </p:ext>
            </p:extLst>
          </p:nvPr>
        </p:nvGraphicFramePr>
        <p:xfrm>
          <a:off x="4520022" y="2657856"/>
          <a:ext cx="6630734" cy="3085275"/>
        </p:xfrm>
        <a:graphic>
          <a:graphicData uri="http://schemas.openxmlformats.org/drawingml/2006/table">
            <a:tbl>
              <a:tblPr firstRow="1" firstCol="1" bandRow="1">
                <a:tableStyleId>{6E25E649-3F16-4E02-A733-19D2CDBF48F0}</a:tableStyleId>
              </a:tblPr>
              <a:tblGrid>
                <a:gridCol w="2707993">
                  <a:extLst>
                    <a:ext uri="{9D8B030D-6E8A-4147-A177-3AD203B41FA5}">
                      <a16:colId xmlns:a16="http://schemas.microsoft.com/office/drawing/2014/main" val="4100187509"/>
                    </a:ext>
                  </a:extLst>
                </a:gridCol>
                <a:gridCol w="3922741">
                  <a:extLst>
                    <a:ext uri="{9D8B030D-6E8A-4147-A177-3AD203B41FA5}">
                      <a16:colId xmlns:a16="http://schemas.microsoft.com/office/drawing/2014/main" val="1054771180"/>
                    </a:ext>
                  </a:extLst>
                </a:gridCol>
              </a:tblGrid>
              <a:tr h="456335">
                <a:tc>
                  <a:txBody>
                    <a:bodyPr/>
                    <a:lstStyle/>
                    <a:p>
                      <a:pPr algn="just">
                        <a:lnSpc>
                          <a:spcPct val="107000"/>
                        </a:lnSpc>
                        <a:spcAft>
                          <a:spcPts val="0"/>
                        </a:spcAft>
                      </a:pPr>
                      <a:r>
                        <a:rPr lang="es-EC" sz="1200" dirty="0">
                          <a:effectLst/>
                        </a:rPr>
                        <a:t>Color</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EC" sz="1200" dirty="0" err="1">
                          <a:effectLst/>
                        </a:rPr>
                        <a:t>Level</a:t>
                      </a:r>
                      <a:r>
                        <a:rPr lang="es-EC" sz="1200" dirty="0">
                          <a:effectLst/>
                        </a:rPr>
                        <a:t> </a:t>
                      </a:r>
                      <a:r>
                        <a:rPr lang="es-EC" sz="1200" dirty="0" err="1">
                          <a:effectLst/>
                        </a:rPr>
                        <a:t>of</a:t>
                      </a:r>
                      <a:r>
                        <a:rPr lang="es-EC" sz="1200" dirty="0">
                          <a:effectLst/>
                        </a:rPr>
                        <a:t> </a:t>
                      </a:r>
                      <a:r>
                        <a:rPr lang="es-EC" sz="1200" dirty="0" err="1">
                          <a:effectLst/>
                        </a:rPr>
                        <a:t>danger</a:t>
                      </a:r>
                      <a:r>
                        <a:rPr lang="es-EC" sz="1200" dirty="0">
                          <a:effectLst/>
                        </a:rPr>
                        <a:t>
</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0784511"/>
                  </a:ext>
                </a:extLst>
              </a:tr>
              <a:tr h="525788">
                <a:tc>
                  <a:txBody>
                    <a:bodyPr/>
                    <a:lstStyle/>
                    <a:p>
                      <a:pPr algn="just">
                        <a:lnSpc>
                          <a:spcPct val="107000"/>
                        </a:lnSpc>
                        <a:spcAft>
                          <a:spcPts val="0"/>
                        </a:spcAft>
                      </a:pPr>
                      <a:r>
                        <a:rPr lang="es-EC" sz="1200" dirty="0">
                          <a:effectLst/>
                        </a:rPr>
                        <a:t>Green
</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EC" sz="1200" dirty="0" err="1">
                          <a:effectLst/>
                        </a:rPr>
                        <a:t>Under</a:t>
                      </a:r>
                      <a:r>
                        <a:rPr lang="es-EC" sz="1200" dirty="0">
                          <a:effectLst/>
                        </a:rPr>
                        <a:t>
</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1865534"/>
                  </a:ext>
                </a:extLst>
              </a:tr>
              <a:tr h="525788">
                <a:tc>
                  <a:txBody>
                    <a:bodyPr/>
                    <a:lstStyle/>
                    <a:p>
                      <a:pPr algn="just">
                        <a:lnSpc>
                          <a:spcPct val="107000"/>
                        </a:lnSpc>
                        <a:spcAft>
                          <a:spcPts val="0"/>
                        </a:spcAft>
                      </a:pPr>
                      <a:r>
                        <a:rPr lang="es-EC" sz="1200" dirty="0" err="1">
                          <a:effectLst/>
                        </a:rPr>
                        <a:t>Yellow</a:t>
                      </a:r>
                      <a:r>
                        <a:rPr lang="es-EC" sz="1200" dirty="0">
                          <a:effectLst/>
                        </a:rPr>
                        <a:t>
</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EC" sz="1200" dirty="0" err="1">
                          <a:effectLst/>
                        </a:rPr>
                        <a:t>Moderate</a:t>
                      </a:r>
                      <a:r>
                        <a:rPr lang="es-EC" sz="1200" dirty="0">
                          <a:effectLst/>
                        </a:rPr>
                        <a:t>
</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9360437"/>
                  </a:ext>
                </a:extLst>
              </a:tr>
              <a:tr h="525788">
                <a:tc>
                  <a:txBody>
                    <a:bodyPr/>
                    <a:lstStyle/>
                    <a:p>
                      <a:pPr algn="just">
                        <a:lnSpc>
                          <a:spcPct val="107000"/>
                        </a:lnSpc>
                        <a:spcAft>
                          <a:spcPts val="0"/>
                        </a:spcAft>
                      </a:pPr>
                      <a:r>
                        <a:rPr lang="es-EC" sz="1200" dirty="0">
                          <a:effectLst/>
                        </a:rPr>
                        <a:t>Orange
</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EC" sz="1200" dirty="0">
                          <a:effectLst/>
                        </a:rPr>
                        <a:t>High
</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8254935"/>
                  </a:ext>
                </a:extLst>
              </a:tr>
              <a:tr h="525788">
                <a:tc>
                  <a:txBody>
                    <a:bodyPr/>
                    <a:lstStyle/>
                    <a:p>
                      <a:pPr algn="just">
                        <a:lnSpc>
                          <a:spcPct val="107000"/>
                        </a:lnSpc>
                        <a:spcAft>
                          <a:spcPts val="0"/>
                        </a:spcAft>
                      </a:pPr>
                      <a:r>
                        <a:rPr lang="es-EC" sz="1200" dirty="0">
                          <a:effectLst/>
                        </a:rPr>
                        <a:t>Red
</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EC" sz="1200" dirty="0" err="1">
                          <a:effectLst/>
                        </a:rPr>
                        <a:t>Very</a:t>
                      </a:r>
                      <a:r>
                        <a:rPr lang="es-EC" sz="1200" dirty="0">
                          <a:effectLst/>
                        </a:rPr>
                        <a:t> </a:t>
                      </a:r>
                      <a:r>
                        <a:rPr lang="es-EC" sz="1200" dirty="0" err="1">
                          <a:effectLst/>
                        </a:rPr>
                        <a:t>high</a:t>
                      </a:r>
                      <a:r>
                        <a:rPr lang="es-EC" sz="1200" dirty="0">
                          <a:effectLst/>
                        </a:rPr>
                        <a:t>
</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3691421"/>
                  </a:ext>
                </a:extLst>
              </a:tr>
              <a:tr h="525788">
                <a:tc>
                  <a:txBody>
                    <a:bodyPr/>
                    <a:lstStyle/>
                    <a:p>
                      <a:pPr algn="just">
                        <a:lnSpc>
                          <a:spcPct val="107000"/>
                        </a:lnSpc>
                        <a:spcAft>
                          <a:spcPts val="0"/>
                        </a:spcAft>
                      </a:pPr>
                      <a:r>
                        <a:rPr lang="es-EC" sz="1200" dirty="0">
                          <a:effectLst/>
                        </a:rPr>
                        <a:t>Blue (</a:t>
                      </a:r>
                      <a:r>
                        <a:rPr lang="es-EC" sz="1200" dirty="0" err="1">
                          <a:effectLst/>
                        </a:rPr>
                        <a:t>purple</a:t>
                      </a:r>
                      <a:r>
                        <a:rPr lang="es-EC" sz="1200" dirty="0">
                          <a:effectLst/>
                        </a:rPr>
                        <a:t>)
</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EC" sz="1200" dirty="0" err="1">
                          <a:effectLst/>
                        </a:rPr>
                        <a:t>Extremely</a:t>
                      </a:r>
                      <a:r>
                        <a:rPr lang="es-EC" sz="1200" dirty="0">
                          <a:effectLst/>
                        </a:rPr>
                        <a:t> </a:t>
                      </a:r>
                      <a:r>
                        <a:rPr lang="es-EC" sz="1200" dirty="0" err="1">
                          <a:effectLst/>
                        </a:rPr>
                        <a:t>high</a:t>
                      </a:r>
                      <a:r>
                        <a:rPr lang="es-EC" sz="1200" dirty="0">
                          <a:effectLst/>
                        </a:rPr>
                        <a:t>
</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0960260"/>
                  </a:ext>
                </a:extLst>
              </a:tr>
            </a:tbl>
          </a:graphicData>
        </a:graphic>
      </p:graphicFrame>
      <p:pic>
        <p:nvPicPr>
          <p:cNvPr id="22" name="Imagen 21">
            <a:extLst>
              <a:ext uri="{FF2B5EF4-FFF2-40B4-BE49-F238E27FC236}">
                <a16:creationId xmlns:a16="http://schemas.microsoft.com/office/drawing/2014/main" id="{0EF07999-1A2D-48CC-8176-FBD79F4DA116}"/>
              </a:ext>
            </a:extLst>
          </p:cNvPr>
          <p:cNvPicPr>
            <a:picLocks noChangeAspect="1"/>
          </p:cNvPicPr>
          <p:nvPr/>
        </p:nvPicPr>
        <p:blipFill>
          <a:blip r:embed="rId4"/>
          <a:stretch>
            <a:fillRect/>
          </a:stretch>
        </p:blipFill>
        <p:spPr>
          <a:xfrm>
            <a:off x="763882" y="2589105"/>
            <a:ext cx="3314550" cy="3154728"/>
          </a:xfrm>
          <a:prstGeom prst="rect">
            <a:avLst/>
          </a:prstGeom>
        </p:spPr>
      </p:pic>
    </p:spTree>
    <p:extLst>
      <p:ext uri="{BB962C8B-B14F-4D97-AF65-F5344CB8AC3E}">
        <p14:creationId xmlns:p14="http://schemas.microsoft.com/office/powerpoint/2010/main" val="3720653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7DE595E7-D8C2-42FA-B554-7DA4F77187CC}"/>
              </a:ext>
            </a:extLst>
          </p:cNvPr>
          <p:cNvSpPr/>
          <p:nvPr/>
        </p:nvSpPr>
        <p:spPr>
          <a:xfrm>
            <a:off x="1" y="2328281"/>
            <a:ext cx="12192000" cy="2792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8</a:t>
            </a:fld>
            <a:endParaRPr lang="es-ES"/>
          </a:p>
        </p:txBody>
      </p:sp>
      <p:sp>
        <p:nvSpPr>
          <p:cNvPr id="7" name="Título 6"/>
          <p:cNvSpPr>
            <a:spLocks noGrp="1"/>
          </p:cNvSpPr>
          <p:nvPr>
            <p:ph type="ctrTitle"/>
          </p:nvPr>
        </p:nvSpPr>
        <p:spPr>
          <a:xfrm>
            <a:off x="223282" y="95693"/>
            <a:ext cx="7445485" cy="1056706"/>
          </a:xfrm>
        </p:spPr>
        <p:txBody>
          <a:bodyPr/>
          <a:lstStyle/>
          <a:p>
            <a:pPr algn="ctr"/>
            <a:r>
              <a:rPr lang="es-EC" dirty="0" err="1">
                <a:latin typeface="Arial" panose="020B0604020202020204" pitchFamily="34" charset="0"/>
                <a:cs typeface="Arial" panose="020B0604020202020204" pitchFamily="34" charset="0"/>
              </a:rPr>
              <a:t>Development</a:t>
            </a:r>
            <a:r>
              <a:rPr lang="es-EC"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4" name="Triángulo isósceles 13" descr="Sombra en el cuadro del título">
            <a:extLst>
              <a:ext uri="{FF2B5EF4-FFF2-40B4-BE49-F238E27FC236}">
                <a16:creationId xmlns:a16="http://schemas.microsoft.com/office/drawing/2014/main" id="{25F572D6-04FE-4D91-9074-9904DEC6F3DD}"/>
              </a:ext>
              <a:ext uri="{C183D7F6-B498-43B3-948B-1728B52AA6E4}">
                <adec:decorative xmlns:adec="http://schemas.microsoft.com/office/drawing/2017/decorative" val="1"/>
              </a:ext>
            </a:extLst>
          </p:cNvPr>
          <p:cNvSpPr/>
          <p:nvPr/>
        </p:nvSpPr>
        <p:spPr>
          <a:xfrm rot="16200000">
            <a:off x="210723" y="1184238"/>
            <a:ext cx="450092"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15" name="Imagen 14">
            <a:extLst>
              <a:ext uri="{FF2B5EF4-FFF2-40B4-BE49-F238E27FC236}">
                <a16:creationId xmlns:a16="http://schemas.microsoft.com/office/drawing/2014/main" id="{1DD30F15-ECE3-407A-9A82-0D62EECCDF57}"/>
              </a:ext>
            </a:extLst>
          </p:cNvPr>
          <p:cNvPicPr/>
          <p:nvPr/>
        </p:nvPicPr>
        <p:blipFill>
          <a:blip r:embed="rId3"/>
          <a:stretch>
            <a:fillRect/>
          </a:stretch>
        </p:blipFill>
        <p:spPr>
          <a:xfrm>
            <a:off x="1363573" y="1936129"/>
            <a:ext cx="3605242" cy="3576661"/>
          </a:xfrm>
          <a:prstGeom prst="rect">
            <a:avLst/>
          </a:prstGeom>
        </p:spPr>
      </p:pic>
      <p:pic>
        <p:nvPicPr>
          <p:cNvPr id="8" name="Imagen 7">
            <a:extLst>
              <a:ext uri="{FF2B5EF4-FFF2-40B4-BE49-F238E27FC236}">
                <a16:creationId xmlns:a16="http://schemas.microsoft.com/office/drawing/2014/main" id="{9CA4B545-8137-480D-AB60-4A0C5F982805}"/>
              </a:ext>
            </a:extLst>
          </p:cNvPr>
          <p:cNvPicPr>
            <a:picLocks noChangeAspect="1"/>
          </p:cNvPicPr>
          <p:nvPr/>
        </p:nvPicPr>
        <p:blipFill>
          <a:blip r:embed="rId4"/>
          <a:stretch>
            <a:fillRect/>
          </a:stretch>
        </p:blipFill>
        <p:spPr>
          <a:xfrm>
            <a:off x="5813604" y="1843900"/>
            <a:ext cx="5014823" cy="3761117"/>
          </a:xfrm>
          <a:prstGeom prst="rect">
            <a:avLst/>
          </a:prstGeom>
        </p:spPr>
      </p:pic>
    </p:spTree>
    <p:extLst>
      <p:ext uri="{BB962C8B-B14F-4D97-AF65-F5344CB8AC3E}">
        <p14:creationId xmlns:p14="http://schemas.microsoft.com/office/powerpoint/2010/main" val="2005904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9</a:t>
            </a:fld>
            <a:endParaRPr lang="es-ES"/>
          </a:p>
        </p:txBody>
      </p:sp>
      <p:sp>
        <p:nvSpPr>
          <p:cNvPr id="7" name="Título 6"/>
          <p:cNvSpPr>
            <a:spLocks noGrp="1"/>
          </p:cNvSpPr>
          <p:nvPr>
            <p:ph type="ctrTitle"/>
          </p:nvPr>
        </p:nvSpPr>
        <p:spPr>
          <a:xfrm>
            <a:off x="223282" y="95693"/>
            <a:ext cx="7445485" cy="1056706"/>
          </a:xfrm>
          <a:solidFill>
            <a:srgbClr val="404040"/>
          </a:solidFill>
        </p:spPr>
        <p:txBody>
          <a:bodyPr/>
          <a:lstStyle/>
          <a:p>
            <a:pPr algn="ctr"/>
            <a:r>
              <a:rPr lang="es-EC" dirty="0" err="1">
                <a:latin typeface="Arial" panose="020B0604020202020204" pitchFamily="34" charset="0"/>
                <a:cs typeface="Arial" panose="020B0604020202020204" pitchFamily="34" charset="0"/>
              </a:rPr>
              <a:t>Programmed</a:t>
            </a:r>
            <a:r>
              <a:rPr lang="es-EC" dirty="0">
                <a:latin typeface="Arial" panose="020B0604020202020204" pitchFamily="34" charset="0"/>
                <a:cs typeface="Arial" panose="020B0604020202020204" pitchFamily="34" charset="0"/>
              </a:rPr>
              <a:t> </a:t>
            </a:r>
            <a:r>
              <a:rPr lang="es-EC" dirty="0" err="1">
                <a:latin typeface="Arial" panose="020B0604020202020204" pitchFamily="34" charset="0"/>
                <a:cs typeface="Arial" panose="020B0604020202020204" pitchFamily="34" charset="0"/>
              </a:rPr>
              <a:t>functions</a:t>
            </a:r>
            <a:r>
              <a:rPr lang="es-EC"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4" name="Triángulo isósceles 13" descr="Sombra en el cuadro del título">
            <a:extLst>
              <a:ext uri="{FF2B5EF4-FFF2-40B4-BE49-F238E27FC236}">
                <a16:creationId xmlns:a16="http://schemas.microsoft.com/office/drawing/2014/main" id="{25F572D6-04FE-4D91-9074-9904DEC6F3DD}"/>
              </a:ext>
              <a:ext uri="{C183D7F6-B498-43B3-948B-1728B52AA6E4}">
                <adec:decorative xmlns:adec="http://schemas.microsoft.com/office/drawing/2017/decorative" val="1"/>
              </a:ext>
            </a:extLst>
          </p:cNvPr>
          <p:cNvSpPr/>
          <p:nvPr/>
        </p:nvSpPr>
        <p:spPr>
          <a:xfrm rot="16200000">
            <a:off x="210723" y="1184238"/>
            <a:ext cx="450092"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2" name="Imagen 1">
            <a:extLst>
              <a:ext uri="{FF2B5EF4-FFF2-40B4-BE49-F238E27FC236}">
                <a16:creationId xmlns:a16="http://schemas.microsoft.com/office/drawing/2014/main" id="{F8C6D375-D930-40D7-BE17-D4F1B6ED3031}"/>
              </a:ext>
            </a:extLst>
          </p:cNvPr>
          <p:cNvPicPr>
            <a:picLocks noChangeAspect="1"/>
          </p:cNvPicPr>
          <p:nvPr/>
        </p:nvPicPr>
        <p:blipFill rotWithShape="1">
          <a:blip r:embed="rId3"/>
          <a:srcRect r="27137" b="14489"/>
          <a:stretch/>
        </p:blipFill>
        <p:spPr>
          <a:xfrm>
            <a:off x="935641" y="2147859"/>
            <a:ext cx="5294471" cy="3504801"/>
          </a:xfrm>
          <a:prstGeom prst="rect">
            <a:avLst/>
          </a:prstGeom>
        </p:spPr>
      </p:pic>
      <p:pic>
        <p:nvPicPr>
          <p:cNvPr id="3" name="Imagen 2">
            <a:extLst>
              <a:ext uri="{FF2B5EF4-FFF2-40B4-BE49-F238E27FC236}">
                <a16:creationId xmlns:a16="http://schemas.microsoft.com/office/drawing/2014/main" id="{E6993338-8892-4526-89FF-E183D661DE3D}"/>
              </a:ext>
            </a:extLst>
          </p:cNvPr>
          <p:cNvPicPr>
            <a:picLocks noChangeAspect="1"/>
          </p:cNvPicPr>
          <p:nvPr/>
        </p:nvPicPr>
        <p:blipFill rotWithShape="1">
          <a:blip r:embed="rId4"/>
          <a:srcRect t="2319" r="47000" b="22094"/>
          <a:stretch/>
        </p:blipFill>
        <p:spPr>
          <a:xfrm>
            <a:off x="6903817" y="2165803"/>
            <a:ext cx="4352542" cy="3486857"/>
          </a:xfrm>
          <a:prstGeom prst="rect">
            <a:avLst/>
          </a:prstGeom>
        </p:spPr>
      </p:pic>
    </p:spTree>
    <p:extLst>
      <p:ext uri="{BB962C8B-B14F-4D97-AF65-F5344CB8AC3E}">
        <p14:creationId xmlns:p14="http://schemas.microsoft.com/office/powerpoint/2010/main" val="4123383376"/>
      </p:ext>
    </p:extLst>
  </p:cSld>
  <p:clrMapOvr>
    <a:masterClrMapping/>
  </p:clrMapOvr>
</p:sld>
</file>

<file path=ppt/theme/theme1.xml><?xml version="1.0" encoding="utf-8"?>
<a:theme xmlns:a="http://schemas.openxmlformats.org/drawingml/2006/main" name="Tema de Offic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6744_TF16411253.potx" id="{0B1A14E9-289E-449B-9BD5-2914559B1E1B}" vid="{515F3326-60D8-4ADD-A22D-1407135FFD3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8A50AA-654B-45CA-B6AD-FDA9E9535EF9}">
  <ds:schemaRefs>
    <ds:schemaRef ds:uri="http://purl.org/dc/elements/1.1/"/>
    <ds:schemaRef ds:uri="http://schemas.microsoft.com/office/2006/metadata/properties"/>
    <ds:schemaRef ds:uri="fb0879af-3eba-417a-a55a-ffe6dcd6ca77"/>
    <ds:schemaRef ds:uri="http://schemas.microsoft.com/office/2006/documentManagement/types"/>
    <ds:schemaRef ds:uri="http://purl.org/dc/terms/"/>
    <ds:schemaRef ds:uri="http://schemas.microsoft.com/sharepoint/v3"/>
    <ds:schemaRef ds:uri="http://purl.org/dc/dcmitype/"/>
    <ds:schemaRef ds:uri="http://schemas.openxmlformats.org/package/2006/metadata/core-properties"/>
    <ds:schemaRef ds:uri="6dc4bcd6-49db-4c07-9060-8acfc67cef9f"/>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D4F06F66-218D-4D1C-873A-158A1848B8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TM04033927[[fn=Evento principal]]</Template>
  <TotalTime>0</TotalTime>
  <Words>270</Words>
  <Application>Microsoft Office PowerPoint</Application>
  <PresentationFormat>Panorámica</PresentationFormat>
  <Paragraphs>69</Paragraphs>
  <Slides>12</Slides>
  <Notes>10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vt:i4>
      </vt:variant>
    </vt:vector>
  </HeadingPairs>
  <TitlesOfParts>
    <vt:vector size="19" baseType="lpstr">
      <vt:lpstr>Arial</vt:lpstr>
      <vt:lpstr>Calibri</vt:lpstr>
      <vt:lpstr>Calibri Light</vt:lpstr>
      <vt:lpstr>Corbel</vt:lpstr>
      <vt:lpstr>Helvetica</vt:lpstr>
      <vt:lpstr>Times New Roman</vt:lpstr>
      <vt:lpstr>Tema de Office</vt:lpstr>
      <vt:lpstr>Prototipo de un solmáforo para la prevención de enfermedades cutáneas producidas por altos índices de radiación ultravioleta</vt:lpstr>
      <vt:lpstr>Problem </vt:lpstr>
      <vt:lpstr>Proposed Solution  </vt:lpstr>
      <vt:lpstr>Hardware Requirements: </vt:lpstr>
      <vt:lpstr>Assigning Components</vt:lpstr>
      <vt:lpstr>Functionality 
</vt:lpstr>
      <vt:lpstr>Presentación de PowerPoint</vt:lpstr>
      <vt:lpstr>Development </vt:lpstr>
      <vt:lpstr>Programmed functions 
</vt:lpstr>
      <vt:lpstr>Presentación de PowerPoint</vt:lpstr>
      <vt:lpstr>Presentación de PowerPoint</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2019-01-18T17:41:25Z</dcterms:created>
  <dcterms:modified xsi:type="dcterms:W3CDTF">2019-01-31T09:31:41Z</dcterms:modified>
</cp:coreProperties>
</file>